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Nunito"/>
      <p:regular r:id="rId42"/>
      <p:bold r:id="rId43"/>
      <p:italic r:id="rId44"/>
      <p:boldItalic r:id="rId45"/>
    </p:embeddedFont>
    <p:embeddedFont>
      <p:font typeface="Bebas Neue"/>
      <p:regular r:id="rId46"/>
    </p:embeddedFont>
    <p:embeddedFont>
      <p:font typeface="DM Sans"/>
      <p:regular r:id="rId47"/>
      <p:bold r:id="rId48"/>
      <p:italic r:id="rId49"/>
      <p:boldItalic r:id="rId50"/>
    </p:embeddedFont>
    <p:embeddedFont>
      <p:font typeface="Questrial"/>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Nunito-regular.fntdata"/><Relationship Id="rId41" Type="http://schemas.openxmlformats.org/officeDocument/2006/relationships/slide" Target="slides/slide37.xml"/><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BebasNeue-regular.fntdata"/><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DMSans-bold.fntdata"/><Relationship Id="rId47" Type="http://schemas.openxmlformats.org/officeDocument/2006/relationships/font" Target="fonts/DMSans-regular.fntdata"/><Relationship Id="rId49" Type="http://schemas.openxmlformats.org/officeDocument/2006/relationships/font" Target="fonts/DM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Questrial-regular.fntdata"/><Relationship Id="rId50" Type="http://schemas.openxmlformats.org/officeDocument/2006/relationships/font" Target="fonts/DM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47a2b3d9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47a2b3d9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ad58d31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ad58d31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a6dfc81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a6dfc81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47a2b3d91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47a2b3d91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ad58d31e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ad58d31e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47a2b3d91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47a2b3d91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47a2b3d91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47a2b3d91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ad58d31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ad58d31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47a2b3d91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47a2b3d91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b47a2b3d91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b47a2b3d91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47a2b3d91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b47a2b3d91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47a2b3d9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47a2b3d9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a6dfc817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a6dfc81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a6dfc817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a6dfc817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47a2b3d91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47a2b3d91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47a2b3d91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b47a2b3d91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bad58d3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bad58d3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ad58d31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ad58d31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ad58d31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ad58d31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47a2b3d91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47a2b3d91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a6dfc817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ba6dfc817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a6dfc817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ba6dfc817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47a2b3d9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47a2b3d9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47a2b3d91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b47a2b3d91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a6dfc817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a6dfc817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b47a2b3d9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b47a2b3d9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ad58d31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ad58d31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b47a2b3d91_3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b47a2b3d91_3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b47a2b3d91_3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b47a2b3d91_3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a6dfc817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a6dfc817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1d838b627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1d838b627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47a2b3d91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47a2b3d91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47a2b3d91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47a2b3d91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47a2b3d9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47a2b3d9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ad58d31e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ad58d31e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47a2b3d91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47a2b3d91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040075" y="1807225"/>
            <a:ext cx="4084500" cy="1923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b="1"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040075" y="3900750"/>
            <a:ext cx="4553400" cy="5640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533800" y="1916675"/>
            <a:ext cx="4402500" cy="1139100"/>
          </a:xfrm>
          <a:prstGeom prst="rect">
            <a:avLst/>
          </a:prstGeom>
        </p:spPr>
        <p:txBody>
          <a:bodyPr anchorCtr="0" anchor="t" bIns="91425" lIns="91425" spcFirstLastPara="1" rIns="91425" wrap="square" tIns="91425">
            <a:noAutofit/>
          </a:bodyPr>
          <a:lstStyle>
            <a:lvl1pPr lvl="0" algn="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3605133" y="3172601"/>
            <a:ext cx="4313400" cy="7134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 name="Google Shape;47;p1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49" name="Shape 49"/>
        <p:cNvGrpSpPr/>
        <p:nvPr/>
      </p:nvGrpSpPr>
      <p:grpSpPr>
        <a:xfrm>
          <a:off x="0" y="0"/>
          <a:ext cx="0" cy="0"/>
          <a:chOff x="0" y="0"/>
          <a:chExt cx="0" cy="0"/>
        </a:xfrm>
      </p:grpSpPr>
      <p:sp>
        <p:nvSpPr>
          <p:cNvPr id="50" name="Google Shape;50;p13"/>
          <p:cNvSpPr txBox="1"/>
          <p:nvPr>
            <p:ph type="title"/>
          </p:nvPr>
        </p:nvSpPr>
        <p:spPr>
          <a:xfrm>
            <a:off x="5571350" y="43034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 name="Google Shape;51;p13"/>
          <p:cNvSpPr txBox="1"/>
          <p:nvPr>
            <p:ph idx="1" type="subTitle"/>
          </p:nvPr>
        </p:nvSpPr>
        <p:spPr>
          <a:xfrm>
            <a:off x="5571350" y="880826"/>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 name="Google Shape;52;p13"/>
          <p:cNvSpPr txBox="1"/>
          <p:nvPr>
            <p:ph idx="2" type="title"/>
          </p:nvPr>
        </p:nvSpPr>
        <p:spPr>
          <a:xfrm>
            <a:off x="5571350" y="1505518"/>
            <a:ext cx="30861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 name="Google Shape;53;p13"/>
          <p:cNvSpPr txBox="1"/>
          <p:nvPr>
            <p:ph idx="3" type="subTitle"/>
          </p:nvPr>
        </p:nvSpPr>
        <p:spPr>
          <a:xfrm>
            <a:off x="5571350" y="1969884"/>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13"/>
          <p:cNvSpPr txBox="1"/>
          <p:nvPr>
            <p:ph idx="4" type="title"/>
          </p:nvPr>
        </p:nvSpPr>
        <p:spPr>
          <a:xfrm>
            <a:off x="5571350" y="2580693"/>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 name="Google Shape;55;p13"/>
          <p:cNvSpPr txBox="1"/>
          <p:nvPr>
            <p:ph idx="5" type="subTitle"/>
          </p:nvPr>
        </p:nvSpPr>
        <p:spPr>
          <a:xfrm>
            <a:off x="5571350" y="3058941"/>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3"/>
          <p:cNvSpPr txBox="1"/>
          <p:nvPr>
            <p:ph idx="6" type="title"/>
          </p:nvPr>
        </p:nvSpPr>
        <p:spPr>
          <a:xfrm>
            <a:off x="5571350" y="3655868"/>
            <a:ext cx="30639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 name="Google Shape;57;p13"/>
          <p:cNvSpPr txBox="1"/>
          <p:nvPr>
            <p:ph idx="7" type="subTitle"/>
          </p:nvPr>
        </p:nvSpPr>
        <p:spPr>
          <a:xfrm>
            <a:off x="5571350" y="4147999"/>
            <a:ext cx="256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3"/>
          <p:cNvSpPr txBox="1"/>
          <p:nvPr>
            <p:ph idx="8" type="title"/>
          </p:nvPr>
        </p:nvSpPr>
        <p:spPr>
          <a:xfrm>
            <a:off x="720000" y="365913"/>
            <a:ext cx="1981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13"/>
          <p:cNvSpPr txBox="1"/>
          <p:nvPr>
            <p:ph hasCustomPrompt="1" idx="9" type="title"/>
          </p:nvPr>
        </p:nvSpPr>
        <p:spPr>
          <a:xfrm>
            <a:off x="4099525" y="37395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13" type="title"/>
          </p:nvPr>
        </p:nvSpPr>
        <p:spPr>
          <a:xfrm>
            <a:off x="4099525" y="2557800"/>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14" type="title"/>
          </p:nvPr>
        </p:nvSpPr>
        <p:spPr>
          <a:xfrm>
            <a:off x="4099525" y="146587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15" type="title"/>
          </p:nvPr>
        </p:nvSpPr>
        <p:spPr>
          <a:xfrm>
            <a:off x="4099525" y="3649725"/>
            <a:ext cx="1326000" cy="102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5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4" name="Shape 64"/>
        <p:cNvGrpSpPr/>
        <p:nvPr/>
      </p:nvGrpSpPr>
      <p:grpSpPr>
        <a:xfrm>
          <a:off x="0" y="0"/>
          <a:ext cx="0" cy="0"/>
          <a:chOff x="0" y="0"/>
          <a:chExt cx="0" cy="0"/>
        </a:xfrm>
      </p:grpSpPr>
      <p:sp>
        <p:nvSpPr>
          <p:cNvPr id="65" name="Google Shape;65;p14"/>
          <p:cNvSpPr txBox="1"/>
          <p:nvPr>
            <p:ph idx="1" type="subTitle"/>
          </p:nvPr>
        </p:nvSpPr>
        <p:spPr>
          <a:xfrm>
            <a:off x="4617850" y="1661475"/>
            <a:ext cx="3775800" cy="114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8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66" name="Google Shape;66;p14"/>
          <p:cNvSpPr txBox="1"/>
          <p:nvPr>
            <p:ph type="title"/>
          </p:nvPr>
        </p:nvSpPr>
        <p:spPr>
          <a:xfrm>
            <a:off x="4617850" y="2916800"/>
            <a:ext cx="3775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67" name="Google Shape;67;p1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68" name="Shape 68"/>
        <p:cNvGrpSpPr/>
        <p:nvPr/>
      </p:nvGrpSpPr>
      <p:grpSpPr>
        <a:xfrm>
          <a:off x="0" y="0"/>
          <a:ext cx="0" cy="0"/>
          <a:chOff x="0" y="0"/>
          <a:chExt cx="0" cy="0"/>
        </a:xfrm>
      </p:grpSpPr>
      <p:sp>
        <p:nvSpPr>
          <p:cNvPr id="69" name="Google Shape;69;p15"/>
          <p:cNvSpPr txBox="1"/>
          <p:nvPr>
            <p:ph idx="1" type="subTitle"/>
          </p:nvPr>
        </p:nvSpPr>
        <p:spPr>
          <a:xfrm>
            <a:off x="4920400" y="2626775"/>
            <a:ext cx="3346200" cy="106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0" name="Google Shape;70;p15"/>
          <p:cNvSpPr txBox="1"/>
          <p:nvPr>
            <p:ph type="title"/>
          </p:nvPr>
        </p:nvSpPr>
        <p:spPr>
          <a:xfrm>
            <a:off x="4920400" y="1545450"/>
            <a:ext cx="2881800" cy="696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4300"/>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71" name="Google Shape;71;p1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72" name="Shape 72"/>
        <p:cNvGrpSpPr/>
        <p:nvPr/>
      </p:nvGrpSpPr>
      <p:grpSpPr>
        <a:xfrm>
          <a:off x="0" y="0"/>
          <a:ext cx="0" cy="0"/>
          <a:chOff x="0" y="0"/>
          <a:chExt cx="0" cy="0"/>
        </a:xfrm>
      </p:grpSpPr>
      <p:sp>
        <p:nvSpPr>
          <p:cNvPr id="73" name="Google Shape;73;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6"/>
          <p:cNvSpPr txBox="1"/>
          <p:nvPr>
            <p:ph idx="1" type="body"/>
          </p:nvPr>
        </p:nvSpPr>
        <p:spPr>
          <a:xfrm>
            <a:off x="720000" y="1381075"/>
            <a:ext cx="7343700" cy="311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75" name="Google Shape;75;p1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6" name="Shape 76"/>
        <p:cNvGrpSpPr/>
        <p:nvPr/>
      </p:nvGrpSpPr>
      <p:grpSpPr>
        <a:xfrm>
          <a:off x="0" y="0"/>
          <a:ext cx="0" cy="0"/>
          <a:chOff x="0" y="0"/>
          <a:chExt cx="0" cy="0"/>
        </a:xfrm>
      </p:grpSpPr>
      <p:sp>
        <p:nvSpPr>
          <p:cNvPr id="77" name="Google Shape;77;p17"/>
          <p:cNvSpPr txBox="1"/>
          <p:nvPr>
            <p:ph type="title"/>
          </p:nvPr>
        </p:nvSpPr>
        <p:spPr>
          <a:xfrm>
            <a:off x="1442987"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 name="Google Shape;78;p17"/>
          <p:cNvSpPr txBox="1"/>
          <p:nvPr>
            <p:ph idx="1" type="subTitle"/>
          </p:nvPr>
        </p:nvSpPr>
        <p:spPr>
          <a:xfrm>
            <a:off x="1442987"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7"/>
          <p:cNvSpPr txBox="1"/>
          <p:nvPr>
            <p:ph idx="2" type="title"/>
          </p:nvPr>
        </p:nvSpPr>
        <p:spPr>
          <a:xfrm>
            <a:off x="5257513" y="3390950"/>
            <a:ext cx="2443500" cy="52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7"/>
          <p:cNvSpPr txBox="1"/>
          <p:nvPr>
            <p:ph idx="3" type="subTitle"/>
          </p:nvPr>
        </p:nvSpPr>
        <p:spPr>
          <a:xfrm>
            <a:off x="5257513" y="3804248"/>
            <a:ext cx="2443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7"/>
          <p:cNvSpPr txBox="1"/>
          <p:nvPr>
            <p:ph idx="4"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1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3" name="Shape 83"/>
        <p:cNvGrpSpPr/>
        <p:nvPr/>
      </p:nvGrpSpPr>
      <p:grpSpPr>
        <a:xfrm>
          <a:off x="0" y="0"/>
          <a:ext cx="0" cy="0"/>
          <a:chOff x="0" y="0"/>
          <a:chExt cx="0" cy="0"/>
        </a:xfrm>
      </p:grpSpPr>
      <p:sp>
        <p:nvSpPr>
          <p:cNvPr id="84" name="Google Shape;84;p18"/>
          <p:cNvSpPr txBox="1"/>
          <p:nvPr>
            <p:ph type="title"/>
          </p:nvPr>
        </p:nvSpPr>
        <p:spPr>
          <a:xfrm>
            <a:off x="710750" y="33800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5" name="Google Shape;85;p18"/>
          <p:cNvSpPr txBox="1"/>
          <p:nvPr>
            <p:ph idx="1" type="subTitle"/>
          </p:nvPr>
        </p:nvSpPr>
        <p:spPr>
          <a:xfrm>
            <a:off x="710750" y="3785547"/>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8"/>
          <p:cNvSpPr txBox="1"/>
          <p:nvPr>
            <p:ph idx="2" type="title"/>
          </p:nvPr>
        </p:nvSpPr>
        <p:spPr>
          <a:xfrm>
            <a:off x="710750" y="1223125"/>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 name="Google Shape;87;p18"/>
          <p:cNvSpPr txBox="1"/>
          <p:nvPr>
            <p:ph idx="3" type="subTitle"/>
          </p:nvPr>
        </p:nvSpPr>
        <p:spPr>
          <a:xfrm>
            <a:off x="710750" y="1627900"/>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8"/>
          <p:cNvSpPr txBox="1"/>
          <p:nvPr>
            <p:ph idx="4" type="title"/>
          </p:nvPr>
        </p:nvSpPr>
        <p:spPr>
          <a:xfrm>
            <a:off x="710750" y="2301213"/>
            <a:ext cx="18051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 name="Google Shape;89;p18"/>
          <p:cNvSpPr txBox="1"/>
          <p:nvPr>
            <p:ph idx="5" type="subTitle"/>
          </p:nvPr>
        </p:nvSpPr>
        <p:spPr>
          <a:xfrm>
            <a:off x="710750" y="2706729"/>
            <a:ext cx="34659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8"/>
          <p:cNvSpPr txBox="1"/>
          <p:nvPr>
            <p:ph idx="6" type="title"/>
          </p:nvPr>
        </p:nvSpPr>
        <p:spPr>
          <a:xfrm>
            <a:off x="710750" y="387250"/>
            <a:ext cx="4724700" cy="77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2" name="Shape 92"/>
        <p:cNvGrpSpPr/>
        <p:nvPr/>
      </p:nvGrpSpPr>
      <p:grpSpPr>
        <a:xfrm>
          <a:off x="0" y="0"/>
          <a:ext cx="0" cy="0"/>
          <a:chOff x="0" y="0"/>
          <a:chExt cx="0" cy="0"/>
        </a:xfrm>
      </p:grpSpPr>
      <p:sp>
        <p:nvSpPr>
          <p:cNvPr id="93" name="Google Shape;93;p19"/>
          <p:cNvSpPr txBox="1"/>
          <p:nvPr>
            <p:ph type="title"/>
          </p:nvPr>
        </p:nvSpPr>
        <p:spPr>
          <a:xfrm>
            <a:off x="772650"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 name="Google Shape;94;p19"/>
          <p:cNvSpPr txBox="1"/>
          <p:nvPr>
            <p:ph idx="1" type="subTitle"/>
          </p:nvPr>
        </p:nvSpPr>
        <p:spPr>
          <a:xfrm>
            <a:off x="772650"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2" type="title"/>
          </p:nvPr>
        </p:nvSpPr>
        <p:spPr>
          <a:xfrm>
            <a:off x="3291776" y="1565975"/>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 name="Google Shape;96;p19"/>
          <p:cNvSpPr txBox="1"/>
          <p:nvPr>
            <p:ph idx="3" type="subTitle"/>
          </p:nvPr>
        </p:nvSpPr>
        <p:spPr>
          <a:xfrm>
            <a:off x="3291777" y="1979273"/>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4" type="title"/>
          </p:nvPr>
        </p:nvSpPr>
        <p:spPr>
          <a:xfrm>
            <a:off x="772650" y="3083619"/>
            <a:ext cx="24435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19"/>
          <p:cNvSpPr txBox="1"/>
          <p:nvPr>
            <p:ph idx="5" type="subTitle"/>
          </p:nvPr>
        </p:nvSpPr>
        <p:spPr>
          <a:xfrm>
            <a:off x="772650"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idx="6" type="title"/>
          </p:nvPr>
        </p:nvSpPr>
        <p:spPr>
          <a:xfrm>
            <a:off x="3300396" y="3083619"/>
            <a:ext cx="2426400" cy="527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19"/>
          <p:cNvSpPr txBox="1"/>
          <p:nvPr>
            <p:ph idx="7" type="subTitle"/>
          </p:nvPr>
        </p:nvSpPr>
        <p:spPr>
          <a:xfrm>
            <a:off x="3291777" y="3496926"/>
            <a:ext cx="2443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9"/>
          <p:cNvSpPr txBox="1"/>
          <p:nvPr>
            <p:ph idx="8"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3" name="Shape 103"/>
        <p:cNvGrpSpPr/>
        <p:nvPr/>
      </p:nvGrpSpPr>
      <p:grpSpPr>
        <a:xfrm>
          <a:off x="0" y="0"/>
          <a:ext cx="0" cy="0"/>
          <a:chOff x="0" y="0"/>
          <a:chExt cx="0" cy="0"/>
        </a:xfrm>
      </p:grpSpPr>
      <p:sp>
        <p:nvSpPr>
          <p:cNvPr id="104" name="Google Shape;104;p20"/>
          <p:cNvSpPr txBox="1"/>
          <p:nvPr>
            <p:ph type="title"/>
          </p:nvPr>
        </p:nvSpPr>
        <p:spPr>
          <a:xfrm>
            <a:off x="6651929"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20"/>
          <p:cNvSpPr txBox="1"/>
          <p:nvPr>
            <p:ph idx="1" type="subTitle"/>
          </p:nvPr>
        </p:nvSpPr>
        <p:spPr>
          <a:xfrm>
            <a:off x="6651929"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0"/>
          <p:cNvSpPr txBox="1"/>
          <p:nvPr>
            <p:ph idx="2" type="title"/>
          </p:nvPr>
        </p:nvSpPr>
        <p:spPr>
          <a:xfrm>
            <a:off x="3876449"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20"/>
          <p:cNvSpPr txBox="1"/>
          <p:nvPr>
            <p:ph idx="3" type="subTitle"/>
          </p:nvPr>
        </p:nvSpPr>
        <p:spPr>
          <a:xfrm>
            <a:off x="3876450"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0"/>
          <p:cNvSpPr txBox="1"/>
          <p:nvPr>
            <p:ph idx="4" type="title"/>
          </p:nvPr>
        </p:nvSpPr>
        <p:spPr>
          <a:xfrm>
            <a:off x="3876453" y="59677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0"/>
          <p:cNvSpPr txBox="1"/>
          <p:nvPr>
            <p:ph idx="5" type="subTitle"/>
          </p:nvPr>
        </p:nvSpPr>
        <p:spPr>
          <a:xfrm>
            <a:off x="3876455" y="1023959"/>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0"/>
          <p:cNvSpPr txBox="1"/>
          <p:nvPr>
            <p:ph idx="6" type="title"/>
          </p:nvPr>
        </p:nvSpPr>
        <p:spPr>
          <a:xfrm>
            <a:off x="3876449"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0"/>
          <p:cNvSpPr txBox="1"/>
          <p:nvPr>
            <p:ph idx="7" type="subTitle"/>
          </p:nvPr>
        </p:nvSpPr>
        <p:spPr>
          <a:xfrm>
            <a:off x="3876450"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0"/>
          <p:cNvSpPr txBox="1"/>
          <p:nvPr>
            <p:ph idx="8" type="title"/>
          </p:nvPr>
        </p:nvSpPr>
        <p:spPr>
          <a:xfrm>
            <a:off x="6651925" y="2061850"/>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0"/>
          <p:cNvSpPr txBox="1"/>
          <p:nvPr>
            <p:ph idx="9" type="subTitle"/>
          </p:nvPr>
        </p:nvSpPr>
        <p:spPr>
          <a:xfrm>
            <a:off x="6651925" y="2489034"/>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0"/>
          <p:cNvSpPr txBox="1"/>
          <p:nvPr>
            <p:ph idx="13" type="title"/>
          </p:nvPr>
        </p:nvSpPr>
        <p:spPr>
          <a:xfrm>
            <a:off x="6651925" y="3526925"/>
            <a:ext cx="18123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0"/>
          <p:cNvSpPr txBox="1"/>
          <p:nvPr>
            <p:ph idx="14" type="subTitle"/>
          </p:nvPr>
        </p:nvSpPr>
        <p:spPr>
          <a:xfrm>
            <a:off x="6651925" y="3947167"/>
            <a:ext cx="1812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0"/>
          <p:cNvSpPr txBox="1"/>
          <p:nvPr>
            <p:ph idx="15" type="title"/>
          </p:nvPr>
        </p:nvSpPr>
        <p:spPr>
          <a:xfrm>
            <a:off x="796200" y="2024325"/>
            <a:ext cx="2117100" cy="956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117025" y="2560625"/>
            <a:ext cx="4017600" cy="8418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5999150" y="1075000"/>
            <a:ext cx="2135400" cy="149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b="1" sz="10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4439500" y="3556833"/>
            <a:ext cx="3695400" cy="6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8" name="Shape 118"/>
        <p:cNvGrpSpPr/>
        <p:nvPr/>
      </p:nvGrpSpPr>
      <p:grpSpPr>
        <a:xfrm>
          <a:off x="0" y="0"/>
          <a:ext cx="0" cy="0"/>
          <a:chOff x="0" y="0"/>
          <a:chExt cx="0" cy="0"/>
        </a:xfrm>
      </p:grpSpPr>
      <p:sp>
        <p:nvSpPr>
          <p:cNvPr id="119" name="Google Shape;119;p21"/>
          <p:cNvSpPr txBox="1"/>
          <p:nvPr>
            <p:ph hasCustomPrompt="1" type="title"/>
          </p:nvPr>
        </p:nvSpPr>
        <p:spPr>
          <a:xfrm>
            <a:off x="1055400" y="983350"/>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0" name="Google Shape;120;p21"/>
          <p:cNvSpPr txBox="1"/>
          <p:nvPr>
            <p:ph idx="1" type="subTitle"/>
          </p:nvPr>
        </p:nvSpPr>
        <p:spPr>
          <a:xfrm>
            <a:off x="1055400" y="1811650"/>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1"/>
          <p:cNvSpPr txBox="1"/>
          <p:nvPr>
            <p:ph hasCustomPrompt="1" idx="2" type="title"/>
          </p:nvPr>
        </p:nvSpPr>
        <p:spPr>
          <a:xfrm>
            <a:off x="1055400" y="2605127"/>
            <a:ext cx="3859500" cy="8283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b="1"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2" name="Google Shape;122;p21"/>
          <p:cNvSpPr txBox="1"/>
          <p:nvPr>
            <p:ph idx="3" type="subTitle"/>
          </p:nvPr>
        </p:nvSpPr>
        <p:spPr>
          <a:xfrm>
            <a:off x="1055400" y="3433423"/>
            <a:ext cx="4327200" cy="540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1"/>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4" name="Shape 124"/>
        <p:cNvGrpSpPr/>
        <p:nvPr/>
      </p:nvGrpSpPr>
      <p:grpSpPr>
        <a:xfrm>
          <a:off x="0" y="0"/>
          <a:ext cx="0" cy="0"/>
          <a:chOff x="0" y="0"/>
          <a:chExt cx="0" cy="0"/>
        </a:xfrm>
      </p:grpSpPr>
      <p:sp>
        <p:nvSpPr>
          <p:cNvPr id="125" name="Google Shape;125;p22"/>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ph type="ctrTitle"/>
          </p:nvPr>
        </p:nvSpPr>
        <p:spPr>
          <a:xfrm>
            <a:off x="2429950" y="499475"/>
            <a:ext cx="42840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 name="Google Shape;127;p22"/>
          <p:cNvSpPr txBox="1"/>
          <p:nvPr>
            <p:ph idx="1" type="subTitle"/>
          </p:nvPr>
        </p:nvSpPr>
        <p:spPr>
          <a:xfrm>
            <a:off x="3265350" y="1502417"/>
            <a:ext cx="2613300" cy="12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8" name="Google Shape;128;p22"/>
          <p:cNvSpPr txBox="1"/>
          <p:nvPr>
            <p:ph idx="2" type="subTitle"/>
          </p:nvPr>
        </p:nvSpPr>
        <p:spPr>
          <a:xfrm>
            <a:off x="2425000" y="4124521"/>
            <a:ext cx="4293900" cy="45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rgbClr val="434343"/>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9" name="Google Shape;129;p22"/>
          <p:cNvSpPr txBox="1"/>
          <p:nvPr/>
        </p:nvSpPr>
        <p:spPr>
          <a:xfrm>
            <a:off x="2730325" y="3416238"/>
            <a:ext cx="3705600" cy="630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s" sz="1000">
                <a:solidFill>
                  <a:srgbClr val="434343"/>
                </a:solidFill>
                <a:latin typeface="Nunito"/>
                <a:ea typeface="Nunito"/>
                <a:cs typeface="Nunito"/>
                <a:sym typeface="Nunito"/>
              </a:rPr>
              <a:t>CRÉDITOS: Esta plantilla de presentación fue creada por </a:t>
            </a:r>
            <a:r>
              <a:rPr lang="es" sz="1000">
                <a:solidFill>
                  <a:srgbClr val="434343"/>
                </a:solidFill>
                <a:uFill>
                  <a:noFill/>
                </a:uFill>
                <a:latin typeface="Nunito"/>
                <a:ea typeface="Nunito"/>
                <a:cs typeface="Nunito"/>
                <a:sym typeface="Nunito"/>
                <a:hlinkClick r:id="rId2">
                  <a:extLst>
                    <a:ext uri="{A12FA001-AC4F-418D-AE19-62706E023703}">
                      <ahyp:hlinkClr val="tx"/>
                    </a:ext>
                  </a:extLst>
                </a:hlinkClick>
              </a:rPr>
              <a:t>Slidesgo</a:t>
            </a:r>
            <a:r>
              <a:rPr lang="es" sz="1000">
                <a:solidFill>
                  <a:srgbClr val="434343"/>
                </a:solidFill>
                <a:latin typeface="Nunito"/>
                <a:ea typeface="Nunito"/>
                <a:cs typeface="Nunito"/>
                <a:sym typeface="Nunito"/>
              </a:rPr>
              <a:t>, que incluye iconos de </a:t>
            </a:r>
            <a:r>
              <a:rPr lang="es" sz="1000">
                <a:solidFill>
                  <a:srgbClr val="434343"/>
                </a:solidFill>
                <a:uFill>
                  <a:noFill/>
                </a:uFill>
                <a:latin typeface="Nunito"/>
                <a:ea typeface="Nunito"/>
                <a:cs typeface="Nunito"/>
                <a:sym typeface="Nunito"/>
                <a:hlinkClick r:id="rId3">
                  <a:extLst>
                    <a:ext uri="{A12FA001-AC4F-418D-AE19-62706E023703}">
                      <ahyp:hlinkClr val="tx"/>
                    </a:ext>
                  </a:extLst>
                </a:hlinkClick>
              </a:rPr>
              <a:t>Flaticon</a:t>
            </a:r>
            <a:r>
              <a:rPr lang="es" sz="1000">
                <a:solidFill>
                  <a:srgbClr val="434343"/>
                </a:solidFill>
                <a:latin typeface="Nunito"/>
                <a:ea typeface="Nunito"/>
                <a:cs typeface="Nunito"/>
                <a:sym typeface="Nunito"/>
              </a:rPr>
              <a:t>, infografías e imágenes de </a:t>
            </a:r>
            <a:r>
              <a:rPr lang="es" sz="1000">
                <a:solidFill>
                  <a:srgbClr val="434343"/>
                </a:solidFill>
                <a:uFill>
                  <a:noFill/>
                </a:uFill>
                <a:latin typeface="Nunito"/>
                <a:ea typeface="Nunito"/>
                <a:cs typeface="Nunito"/>
                <a:sym typeface="Nunito"/>
                <a:hlinkClick r:id="rId4">
                  <a:extLst>
                    <a:ext uri="{A12FA001-AC4F-418D-AE19-62706E023703}">
                      <ahyp:hlinkClr val="tx"/>
                    </a:ext>
                  </a:extLst>
                </a:hlinkClick>
              </a:rPr>
              <a:t>Freepik</a:t>
            </a:r>
            <a:r>
              <a:rPr lang="es" sz="1000">
                <a:solidFill>
                  <a:srgbClr val="434343"/>
                </a:solidFill>
                <a:latin typeface="Nunito"/>
                <a:ea typeface="Nunito"/>
                <a:cs typeface="Nunito"/>
                <a:sym typeface="Nunito"/>
              </a:rPr>
              <a:t> e ilustraciones de </a:t>
            </a:r>
            <a:r>
              <a:rPr lang="es" sz="1000">
                <a:solidFill>
                  <a:srgbClr val="434343"/>
                </a:solidFill>
                <a:uFill>
                  <a:noFill/>
                </a:uFill>
                <a:latin typeface="Nunito"/>
                <a:ea typeface="Nunito"/>
                <a:cs typeface="Nunito"/>
                <a:sym typeface="Nunito"/>
                <a:hlinkClick r:id="rId5">
                  <a:extLst>
                    <a:ext uri="{A12FA001-AC4F-418D-AE19-62706E023703}">
                      <ahyp:hlinkClr val="tx"/>
                    </a:ext>
                  </a:extLst>
                </a:hlinkClick>
              </a:rPr>
              <a:t>Storyset</a:t>
            </a:r>
            <a:endParaRPr sz="1000">
              <a:solidFill>
                <a:srgbClr val="434343"/>
              </a:solidFill>
              <a:latin typeface="Nunito"/>
              <a:ea typeface="Nunito"/>
              <a:cs typeface="Nunito"/>
              <a:sym typeface="Nunito"/>
            </a:endParaRPr>
          </a:p>
          <a:p>
            <a:pPr indent="0" lvl="0" marL="0" rtl="0" algn="ctr">
              <a:lnSpc>
                <a:spcPct val="100000"/>
              </a:lnSpc>
              <a:spcBef>
                <a:spcPts val="300"/>
              </a:spcBef>
              <a:spcAft>
                <a:spcPts val="0"/>
              </a:spcAft>
              <a:buNone/>
            </a:pPr>
            <a:r>
              <a:t/>
            </a:r>
            <a:endParaRPr sz="1000">
              <a:solidFill>
                <a:srgbClr val="434343"/>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0"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32"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3688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941825" y="1202500"/>
            <a:ext cx="7194000" cy="3390600"/>
          </a:xfrm>
          <a:prstGeom prst="rect">
            <a:avLst/>
          </a:prstGeom>
        </p:spPr>
        <p:txBody>
          <a:bodyPr anchorCtr="0" anchor="t" bIns="91425" lIns="91425" spcFirstLastPara="1" rIns="91425" wrap="square" tIns="91425">
            <a:noAutofit/>
          </a:bodyPr>
          <a:lstStyle>
            <a:lvl1pPr indent="-342900" lvl="0" marL="457200" rtl="0">
              <a:lnSpc>
                <a:spcPct val="90000"/>
              </a:lnSpc>
              <a:spcBef>
                <a:spcPts val="0"/>
              </a:spcBef>
              <a:spcAft>
                <a:spcPts val="0"/>
              </a:spcAft>
              <a:buClr>
                <a:schemeClr val="accent1"/>
              </a:buClr>
              <a:buSzPts val="1800"/>
              <a:buFont typeface="Livvic"/>
              <a:buAutoNum type="arabicPeriod"/>
              <a:defRPr sz="12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AutoNum type="arabicPeriod"/>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AutoNum type="arabicPeriod"/>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9pPr>
          </a:lstStyle>
          <a:p/>
        </p:txBody>
      </p:sp>
      <p:sp>
        <p:nvSpPr>
          <p:cNvPr id="20" name="Google Shape;20;p4"/>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907137" y="3077720"/>
            <a:ext cx="3350400" cy="517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886463" y="820194"/>
            <a:ext cx="3350400" cy="5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400">
                <a:latin typeface="Questrial"/>
                <a:ea typeface="Questrial"/>
                <a:cs typeface="Questrial"/>
                <a:sym typeface="Questria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349937" y="3565479"/>
            <a:ext cx="2907600" cy="83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86463" y="1316836"/>
            <a:ext cx="2907600" cy="8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720000" y="445025"/>
            <a:ext cx="6070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4329250" y="826025"/>
            <a:ext cx="4015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7"/>
          <p:cNvSpPr txBox="1"/>
          <p:nvPr>
            <p:ph idx="1" type="body"/>
          </p:nvPr>
        </p:nvSpPr>
        <p:spPr>
          <a:xfrm>
            <a:off x="4335700" y="1602275"/>
            <a:ext cx="3813300" cy="2371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3" name="Google Shape;33;p7"/>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638700" y="3202625"/>
            <a:ext cx="7866900" cy="10746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6000"/>
              <a:buNone/>
              <a:defRPr sz="5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36" name="Google Shape;36;p8"/>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txBox="1"/>
          <p:nvPr>
            <p:ph type="title"/>
          </p:nvPr>
        </p:nvSpPr>
        <p:spPr>
          <a:xfrm>
            <a:off x="713225" y="1033212"/>
            <a:ext cx="4402200" cy="1570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600"/>
              <a:buNone/>
              <a:defRPr sz="4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713225" y="2756088"/>
            <a:ext cx="34245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 name="Google Shape;40;p9"/>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740550" y="2653478"/>
            <a:ext cx="4667100" cy="1298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3" name="Google Shape;43;p10"/>
          <p:cNvSpPr/>
          <p:nvPr/>
        </p:nvSpPr>
        <p:spPr>
          <a:xfrm>
            <a:off x="148375" y="148500"/>
            <a:ext cx="8869500" cy="4846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6.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hyperlink" Target="https://cadypridgeon.github.io/al-authors-chronolog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4465900" y="1435063"/>
            <a:ext cx="3601800" cy="1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Cycle 1</a:t>
            </a:r>
            <a:endParaRPr sz="2400"/>
          </a:p>
          <a:p>
            <a:pPr indent="0" lvl="0" marL="0" rtl="0" algn="l">
              <a:spcBef>
                <a:spcPts val="0"/>
              </a:spcBef>
              <a:spcAft>
                <a:spcPts val="0"/>
              </a:spcAft>
              <a:buNone/>
            </a:pPr>
            <a:r>
              <a:rPr lang="es" sz="4800"/>
              <a:t>Visualization</a:t>
            </a:r>
            <a:endParaRPr/>
          </a:p>
        </p:txBody>
      </p:sp>
      <p:sp>
        <p:nvSpPr>
          <p:cNvPr id="138" name="Google Shape;138;p25"/>
          <p:cNvSpPr txBox="1"/>
          <p:nvPr>
            <p:ph idx="1" type="subTitle"/>
          </p:nvPr>
        </p:nvSpPr>
        <p:spPr>
          <a:xfrm>
            <a:off x="4465900" y="2794938"/>
            <a:ext cx="3601800" cy="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DM Sans"/>
                <a:ea typeface="DM Sans"/>
                <a:cs typeface="DM Sans"/>
                <a:sym typeface="DM Sans"/>
              </a:rPr>
              <a:t>Project #3 Team Orange</a:t>
            </a:r>
            <a:endParaRPr b="1">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Cady Pridgeon, Amee Kivette, </a:t>
            </a:r>
            <a:r>
              <a:rPr lang="es">
                <a:latin typeface="DM Sans"/>
                <a:ea typeface="DM Sans"/>
                <a:cs typeface="DM Sans"/>
                <a:sym typeface="DM Sans"/>
              </a:rPr>
              <a:t>Keanna Tennyson, Laura Wilson</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139" name="Google Shape;139;p25"/>
          <p:cNvPicPr preferRelativeResize="0"/>
          <p:nvPr/>
        </p:nvPicPr>
        <p:blipFill>
          <a:blip r:embed="rId3">
            <a:alphaModFix/>
          </a:blip>
          <a:stretch>
            <a:fillRect/>
          </a:stretch>
        </p:blipFill>
        <p:spPr>
          <a:xfrm>
            <a:off x="1076300" y="1139374"/>
            <a:ext cx="2876749" cy="2864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1.2 Progress</a:t>
            </a:r>
            <a:endParaRPr/>
          </a:p>
          <a:p>
            <a:pPr indent="0" lvl="0" marL="0" rtl="0" algn="l">
              <a:spcBef>
                <a:spcPts val="0"/>
              </a:spcBef>
              <a:spcAft>
                <a:spcPts val="0"/>
              </a:spcAft>
              <a:buNone/>
            </a:pPr>
            <a:r>
              <a:t/>
            </a:r>
            <a:endParaRPr sz="2400"/>
          </a:p>
        </p:txBody>
      </p:sp>
      <p:pic>
        <p:nvPicPr>
          <p:cNvPr id="206" name="Google Shape;206;p34"/>
          <p:cNvPicPr preferRelativeResize="0"/>
          <p:nvPr/>
        </p:nvPicPr>
        <p:blipFill>
          <a:blip r:embed="rId3">
            <a:alphaModFix/>
          </a:blip>
          <a:stretch>
            <a:fillRect/>
          </a:stretch>
        </p:blipFill>
        <p:spPr>
          <a:xfrm>
            <a:off x="429863" y="1421425"/>
            <a:ext cx="3894851" cy="2780075"/>
          </a:xfrm>
          <a:prstGeom prst="rect">
            <a:avLst/>
          </a:prstGeom>
          <a:noFill/>
          <a:ln cap="flat" cmpd="sng" w="19050">
            <a:solidFill>
              <a:schemeClr val="dk1"/>
            </a:solidFill>
            <a:prstDash val="solid"/>
            <a:round/>
            <a:headEnd len="sm" w="sm" type="none"/>
            <a:tailEnd len="sm" w="sm" type="none"/>
          </a:ln>
        </p:spPr>
      </p:pic>
      <p:pic>
        <p:nvPicPr>
          <p:cNvPr id="207" name="Google Shape;207;p34"/>
          <p:cNvPicPr preferRelativeResize="0"/>
          <p:nvPr/>
        </p:nvPicPr>
        <p:blipFill>
          <a:blip r:embed="rId4">
            <a:alphaModFix/>
          </a:blip>
          <a:stretch>
            <a:fillRect/>
          </a:stretch>
        </p:blipFill>
        <p:spPr>
          <a:xfrm>
            <a:off x="4990113" y="1681075"/>
            <a:ext cx="3724027" cy="1922050"/>
          </a:xfrm>
          <a:prstGeom prst="rect">
            <a:avLst/>
          </a:prstGeom>
          <a:noFill/>
          <a:ln cap="flat" cmpd="sng" w="19050">
            <a:solidFill>
              <a:schemeClr val="dk1"/>
            </a:solidFill>
            <a:prstDash val="solid"/>
            <a:round/>
            <a:headEnd len="sm" w="sm" type="none"/>
            <a:tailEnd len="sm" w="sm" type="none"/>
          </a:ln>
        </p:spPr>
      </p:pic>
      <p:cxnSp>
        <p:nvCxnSpPr>
          <p:cNvPr id="208" name="Google Shape;208;p34"/>
          <p:cNvCxnSpPr/>
          <p:nvPr/>
        </p:nvCxnSpPr>
        <p:spPr>
          <a:xfrm flipH="1" rot="10800000">
            <a:off x="4486863" y="2807850"/>
            <a:ext cx="341100" cy="7200"/>
          </a:xfrm>
          <a:prstGeom prst="straightConnector1">
            <a:avLst/>
          </a:prstGeom>
          <a:noFill/>
          <a:ln cap="flat" cmpd="sng" w="19050">
            <a:solidFill>
              <a:schemeClr val="dk1"/>
            </a:solidFill>
            <a:prstDash val="solid"/>
            <a:round/>
            <a:headEnd len="med" w="med" type="none"/>
            <a:tailEnd len="med" w="med" type="triangle"/>
          </a:ln>
        </p:spPr>
      </p:cxnSp>
      <p:sp>
        <p:nvSpPr>
          <p:cNvPr id="209" name="Google Shape;209;p34"/>
          <p:cNvSpPr txBox="1"/>
          <p:nvPr/>
        </p:nvSpPr>
        <p:spPr>
          <a:xfrm>
            <a:off x="429750" y="4201500"/>
            <a:ext cx="389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plugin with SIMILE Timeline widget</a:t>
            </a:r>
            <a:endParaRPr sz="1000">
              <a:solidFill>
                <a:schemeClr val="dk1"/>
              </a:solidFill>
              <a:latin typeface="DM Sans"/>
              <a:ea typeface="DM Sans"/>
              <a:cs typeface="DM Sans"/>
              <a:sym typeface="DM Sans"/>
            </a:endParaRPr>
          </a:p>
        </p:txBody>
      </p:sp>
      <p:sp>
        <p:nvSpPr>
          <p:cNvPr id="210" name="Google Shape;210;p34"/>
          <p:cNvSpPr txBox="1"/>
          <p:nvPr/>
        </p:nvSpPr>
        <p:spPr>
          <a:xfrm>
            <a:off x="4990125" y="3603138"/>
            <a:ext cx="372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Author details page on Alabama Authors website</a:t>
            </a:r>
            <a:endParaRPr sz="1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1.2 Progress</a:t>
            </a:r>
            <a:endParaRPr/>
          </a:p>
          <a:p>
            <a:pPr indent="0" lvl="0" marL="0" rtl="0" algn="l">
              <a:spcBef>
                <a:spcPts val="0"/>
              </a:spcBef>
              <a:spcAft>
                <a:spcPts val="0"/>
              </a:spcAft>
              <a:buNone/>
            </a:pPr>
            <a:r>
              <a:t/>
            </a:r>
            <a:endParaRPr sz="2400"/>
          </a:p>
        </p:txBody>
      </p:sp>
      <p:sp>
        <p:nvSpPr>
          <p:cNvPr id="216" name="Google Shape;216;p35"/>
          <p:cNvSpPr txBox="1"/>
          <p:nvPr/>
        </p:nvSpPr>
        <p:spPr>
          <a:xfrm>
            <a:off x="1075938" y="404037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bar chart chronology</a:t>
            </a:r>
            <a:endParaRPr sz="1000">
              <a:solidFill>
                <a:schemeClr val="dk1"/>
              </a:solidFill>
              <a:latin typeface="DM Sans"/>
              <a:ea typeface="DM Sans"/>
              <a:cs typeface="DM Sans"/>
              <a:sym typeface="DM Sans"/>
            </a:endParaRPr>
          </a:p>
        </p:txBody>
      </p:sp>
      <p:sp>
        <p:nvSpPr>
          <p:cNvPr id="217" name="Google Shape;217;p35"/>
          <p:cNvSpPr txBox="1"/>
          <p:nvPr/>
        </p:nvSpPr>
        <p:spPr>
          <a:xfrm>
            <a:off x="5539038" y="3927950"/>
            <a:ext cx="2976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Author details page on Alabama Authors website</a:t>
            </a:r>
            <a:endParaRPr sz="1000">
              <a:solidFill>
                <a:schemeClr val="dk1"/>
              </a:solidFill>
              <a:latin typeface="DM Sans"/>
              <a:ea typeface="DM Sans"/>
              <a:cs typeface="DM Sans"/>
              <a:sym typeface="DM Sans"/>
            </a:endParaRPr>
          </a:p>
        </p:txBody>
      </p:sp>
      <p:pic>
        <p:nvPicPr>
          <p:cNvPr id="218" name="Google Shape;218;p35"/>
          <p:cNvPicPr preferRelativeResize="0"/>
          <p:nvPr/>
        </p:nvPicPr>
        <p:blipFill>
          <a:blip r:embed="rId3">
            <a:alphaModFix/>
          </a:blip>
          <a:stretch>
            <a:fillRect/>
          </a:stretch>
        </p:blipFill>
        <p:spPr>
          <a:xfrm>
            <a:off x="5380301" y="1650400"/>
            <a:ext cx="3294075" cy="2277551"/>
          </a:xfrm>
          <a:prstGeom prst="rect">
            <a:avLst/>
          </a:prstGeom>
          <a:noFill/>
          <a:ln cap="flat" cmpd="sng" w="19050">
            <a:solidFill>
              <a:schemeClr val="dk1"/>
            </a:solidFill>
            <a:prstDash val="solid"/>
            <a:round/>
            <a:headEnd len="sm" w="sm" type="none"/>
            <a:tailEnd len="sm" w="sm" type="none"/>
          </a:ln>
        </p:spPr>
      </p:pic>
      <p:pic>
        <p:nvPicPr>
          <p:cNvPr id="219" name="Google Shape;219;p35"/>
          <p:cNvPicPr preferRelativeResize="0"/>
          <p:nvPr/>
        </p:nvPicPr>
        <p:blipFill>
          <a:blip r:embed="rId4">
            <a:alphaModFix/>
          </a:blip>
          <a:stretch>
            <a:fillRect/>
          </a:stretch>
        </p:blipFill>
        <p:spPr>
          <a:xfrm>
            <a:off x="469624" y="1537975"/>
            <a:ext cx="4189226" cy="2502399"/>
          </a:xfrm>
          <a:prstGeom prst="rect">
            <a:avLst/>
          </a:prstGeom>
          <a:noFill/>
          <a:ln cap="flat" cmpd="sng" w="19050">
            <a:solidFill>
              <a:schemeClr val="dk1"/>
            </a:solidFill>
            <a:prstDash val="solid"/>
            <a:round/>
            <a:headEnd len="sm" w="sm" type="none"/>
            <a:tailEnd len="sm" w="sm" type="none"/>
          </a:ln>
        </p:spPr>
      </p:pic>
      <p:cxnSp>
        <p:nvCxnSpPr>
          <p:cNvPr id="220" name="Google Shape;220;p35"/>
          <p:cNvCxnSpPr/>
          <p:nvPr/>
        </p:nvCxnSpPr>
        <p:spPr>
          <a:xfrm flipH="1" rot="10800000">
            <a:off x="4849025" y="2785563"/>
            <a:ext cx="341100" cy="72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1.3 Chronology Data Visualization </a:t>
            </a:r>
            <a:endParaRPr/>
          </a:p>
          <a:p>
            <a:pPr indent="0" lvl="0" marL="0" rtl="0" algn="l">
              <a:spcBef>
                <a:spcPts val="0"/>
              </a:spcBef>
              <a:spcAft>
                <a:spcPts val="0"/>
              </a:spcAft>
              <a:buNone/>
            </a:pPr>
            <a:r>
              <a:rPr lang="es" sz="2400"/>
              <a:t>Cady Pridgeon</a:t>
            </a:r>
            <a:endParaRPr sz="2400"/>
          </a:p>
        </p:txBody>
      </p:sp>
      <p:sp>
        <p:nvSpPr>
          <p:cNvPr id="226" name="Google Shape;226;p36"/>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filter the visualization based on criteria, such as birth year or author name, in order to customize my exploration of relevant information.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Including filtering functionality better equips users for efficient data exploration. Without it, users may feel frustrated or experience cognitive overload if they are unable to access information of interest quickly and effectively.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1.3 Progress</a:t>
            </a:r>
            <a:endParaRPr/>
          </a:p>
          <a:p>
            <a:pPr indent="0" lvl="0" marL="0" rtl="0" algn="l">
              <a:spcBef>
                <a:spcPts val="0"/>
              </a:spcBef>
              <a:spcAft>
                <a:spcPts val="0"/>
              </a:spcAft>
              <a:buNone/>
            </a:pPr>
            <a:r>
              <a:t/>
            </a:r>
            <a:endParaRPr sz="2400"/>
          </a:p>
        </p:txBody>
      </p:sp>
      <p:sp>
        <p:nvSpPr>
          <p:cNvPr id="232" name="Google Shape;232;p37"/>
          <p:cNvSpPr txBox="1"/>
          <p:nvPr/>
        </p:nvSpPr>
        <p:spPr>
          <a:xfrm>
            <a:off x="998500" y="2264500"/>
            <a:ext cx="2121000" cy="15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233" name="Google Shape;233;p37"/>
          <p:cNvSpPr txBox="1"/>
          <p:nvPr/>
        </p:nvSpPr>
        <p:spPr>
          <a:xfrm>
            <a:off x="461125" y="3886325"/>
            <a:ext cx="3990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bar chart chronology sorted by ascending birth year</a:t>
            </a:r>
            <a:endParaRPr sz="1000">
              <a:solidFill>
                <a:schemeClr val="dk1"/>
              </a:solidFill>
              <a:latin typeface="DM Sans"/>
              <a:ea typeface="DM Sans"/>
              <a:cs typeface="DM Sans"/>
              <a:sym typeface="DM Sans"/>
            </a:endParaRPr>
          </a:p>
        </p:txBody>
      </p:sp>
      <p:sp>
        <p:nvSpPr>
          <p:cNvPr id="234" name="Google Shape;234;p37"/>
          <p:cNvSpPr txBox="1"/>
          <p:nvPr/>
        </p:nvSpPr>
        <p:spPr>
          <a:xfrm>
            <a:off x="4692275" y="3886325"/>
            <a:ext cx="3990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bar chart chronology by </a:t>
            </a:r>
            <a:r>
              <a:rPr lang="es" sz="1000">
                <a:solidFill>
                  <a:schemeClr val="dk1"/>
                </a:solidFill>
                <a:latin typeface="DM Sans"/>
                <a:ea typeface="DM Sans"/>
                <a:cs typeface="DM Sans"/>
                <a:sym typeface="DM Sans"/>
              </a:rPr>
              <a:t>ascending</a:t>
            </a:r>
            <a:r>
              <a:rPr lang="es" sz="1000">
                <a:solidFill>
                  <a:schemeClr val="dk1"/>
                </a:solidFill>
                <a:latin typeface="DM Sans"/>
                <a:ea typeface="DM Sans"/>
                <a:cs typeface="DM Sans"/>
                <a:sym typeface="DM Sans"/>
              </a:rPr>
              <a:t> lifespan</a:t>
            </a:r>
            <a:endParaRPr sz="1000">
              <a:solidFill>
                <a:schemeClr val="dk1"/>
              </a:solidFill>
              <a:latin typeface="DM Sans"/>
              <a:ea typeface="DM Sans"/>
              <a:cs typeface="DM Sans"/>
              <a:sym typeface="DM Sans"/>
            </a:endParaRPr>
          </a:p>
        </p:txBody>
      </p:sp>
      <p:pic>
        <p:nvPicPr>
          <p:cNvPr id="235" name="Google Shape;235;p37"/>
          <p:cNvPicPr preferRelativeResize="0"/>
          <p:nvPr/>
        </p:nvPicPr>
        <p:blipFill>
          <a:blip r:embed="rId3">
            <a:alphaModFix/>
          </a:blip>
          <a:stretch>
            <a:fillRect/>
          </a:stretch>
        </p:blipFill>
        <p:spPr>
          <a:xfrm>
            <a:off x="461175" y="1702075"/>
            <a:ext cx="3990502" cy="2184249"/>
          </a:xfrm>
          <a:prstGeom prst="rect">
            <a:avLst/>
          </a:prstGeom>
          <a:noFill/>
          <a:ln cap="flat" cmpd="sng" w="19050">
            <a:solidFill>
              <a:schemeClr val="dk1"/>
            </a:solidFill>
            <a:prstDash val="solid"/>
            <a:round/>
            <a:headEnd len="sm" w="sm" type="none"/>
            <a:tailEnd len="sm" w="sm" type="none"/>
          </a:ln>
        </p:spPr>
      </p:pic>
      <p:pic>
        <p:nvPicPr>
          <p:cNvPr id="236" name="Google Shape;236;p37"/>
          <p:cNvPicPr preferRelativeResize="0"/>
          <p:nvPr/>
        </p:nvPicPr>
        <p:blipFill>
          <a:blip r:embed="rId4">
            <a:alphaModFix/>
          </a:blip>
          <a:stretch>
            <a:fillRect/>
          </a:stretch>
        </p:blipFill>
        <p:spPr>
          <a:xfrm>
            <a:off x="4692277" y="1702088"/>
            <a:ext cx="3990497" cy="218422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1.4 Chronology Data Visualization </a:t>
            </a:r>
            <a:endParaRPr/>
          </a:p>
          <a:p>
            <a:pPr indent="0" lvl="0" marL="0" rtl="0" algn="l">
              <a:spcBef>
                <a:spcPts val="0"/>
              </a:spcBef>
              <a:spcAft>
                <a:spcPts val="0"/>
              </a:spcAft>
              <a:buNone/>
            </a:pPr>
            <a:r>
              <a:rPr lang="es" sz="2400"/>
              <a:t>Cady Pridgeon</a:t>
            </a:r>
            <a:endParaRPr sz="2400"/>
          </a:p>
        </p:txBody>
      </p:sp>
      <p:sp>
        <p:nvSpPr>
          <p:cNvPr id="242" name="Google Shape;242;p38"/>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export my visualization to keep for my records to conduct research or simply save my findings.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Being able to quickly export a complex visualization into an image or PDF supports users in research and grants them a way to save progress after utilizing visualizations on the website.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1.5 Chronology Data Visualization </a:t>
            </a:r>
            <a:endParaRPr/>
          </a:p>
          <a:p>
            <a:pPr indent="0" lvl="0" marL="0" rtl="0" algn="l">
              <a:spcBef>
                <a:spcPts val="0"/>
              </a:spcBef>
              <a:spcAft>
                <a:spcPts val="0"/>
              </a:spcAft>
              <a:buNone/>
            </a:pPr>
            <a:r>
              <a:rPr lang="es" sz="2400"/>
              <a:t>Cady Pridgeon</a:t>
            </a:r>
            <a:endParaRPr sz="2400"/>
          </a:p>
        </p:txBody>
      </p:sp>
      <p:sp>
        <p:nvSpPr>
          <p:cNvPr id="248" name="Google Shape;248;p39"/>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all of the Alabama authors from the 19th and 20th century to gain a complete picture of the literary landscape from this area and time.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Currently, the website includes 150 authors in its literary map visualization and detail pages. However, there are around 1,500 data entries for authors from this time, so it is important to include these additional data points for completeness.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Completed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1.5 Progress</a:t>
            </a:r>
            <a:endParaRPr sz="2400"/>
          </a:p>
        </p:txBody>
      </p:sp>
      <p:pic>
        <p:nvPicPr>
          <p:cNvPr id="254" name="Google Shape;254;p40"/>
          <p:cNvPicPr preferRelativeResize="0"/>
          <p:nvPr/>
        </p:nvPicPr>
        <p:blipFill rotWithShape="1">
          <a:blip r:embed="rId3">
            <a:alphaModFix/>
          </a:blip>
          <a:srcRect b="0" l="0" r="36098" t="0"/>
          <a:stretch/>
        </p:blipFill>
        <p:spPr>
          <a:xfrm>
            <a:off x="519162" y="1560075"/>
            <a:ext cx="2706080" cy="2529276"/>
          </a:xfrm>
          <a:prstGeom prst="rect">
            <a:avLst/>
          </a:prstGeom>
          <a:noFill/>
          <a:ln cap="flat" cmpd="sng" w="19050">
            <a:solidFill>
              <a:schemeClr val="dk1"/>
            </a:solidFill>
            <a:prstDash val="solid"/>
            <a:round/>
            <a:headEnd len="sm" w="sm" type="none"/>
            <a:tailEnd len="sm" w="sm" type="none"/>
          </a:ln>
        </p:spPr>
      </p:pic>
      <p:sp>
        <p:nvSpPr>
          <p:cNvPr id="255" name="Google Shape;255;p40"/>
          <p:cNvSpPr txBox="1"/>
          <p:nvPr/>
        </p:nvSpPr>
        <p:spPr>
          <a:xfrm>
            <a:off x="549100" y="4089350"/>
            <a:ext cx="2706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data entries</a:t>
            </a:r>
            <a:endParaRPr sz="1000">
              <a:solidFill>
                <a:schemeClr val="dk1"/>
              </a:solidFill>
              <a:latin typeface="DM Sans"/>
              <a:ea typeface="DM Sans"/>
              <a:cs typeface="DM Sans"/>
              <a:sym typeface="DM Sans"/>
            </a:endParaRPr>
          </a:p>
        </p:txBody>
      </p:sp>
      <p:sp>
        <p:nvSpPr>
          <p:cNvPr id="256" name="Google Shape;256;p40"/>
          <p:cNvSpPr txBox="1"/>
          <p:nvPr/>
        </p:nvSpPr>
        <p:spPr>
          <a:xfrm>
            <a:off x="4003925" y="4089350"/>
            <a:ext cx="462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Alabama Authors data in Omeka Classic</a:t>
            </a:r>
            <a:endParaRPr sz="1000">
              <a:solidFill>
                <a:schemeClr val="dk1"/>
              </a:solidFill>
              <a:latin typeface="DM Sans"/>
              <a:ea typeface="DM Sans"/>
              <a:cs typeface="DM Sans"/>
              <a:sym typeface="DM Sans"/>
            </a:endParaRPr>
          </a:p>
        </p:txBody>
      </p:sp>
      <p:pic>
        <p:nvPicPr>
          <p:cNvPr id="257" name="Google Shape;257;p40"/>
          <p:cNvPicPr preferRelativeResize="0"/>
          <p:nvPr/>
        </p:nvPicPr>
        <p:blipFill>
          <a:blip r:embed="rId4">
            <a:alphaModFix/>
          </a:blip>
          <a:stretch>
            <a:fillRect/>
          </a:stretch>
        </p:blipFill>
        <p:spPr>
          <a:xfrm>
            <a:off x="4003962" y="1560075"/>
            <a:ext cx="4620826" cy="2529276"/>
          </a:xfrm>
          <a:prstGeom prst="rect">
            <a:avLst/>
          </a:prstGeom>
          <a:noFill/>
          <a:ln cap="flat" cmpd="sng" w="19050">
            <a:solidFill>
              <a:schemeClr val="dk1"/>
            </a:solidFill>
            <a:prstDash val="solid"/>
            <a:round/>
            <a:headEnd len="sm" w="sm" type="none"/>
            <a:tailEnd len="sm" w="sm" type="none"/>
          </a:ln>
        </p:spPr>
      </p:pic>
      <p:cxnSp>
        <p:nvCxnSpPr>
          <p:cNvPr id="258" name="Google Shape;258;p40"/>
          <p:cNvCxnSpPr/>
          <p:nvPr/>
        </p:nvCxnSpPr>
        <p:spPr>
          <a:xfrm flipH="1" rot="10800000">
            <a:off x="3459088" y="2821100"/>
            <a:ext cx="341100" cy="72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1.6 Chronology Data Visualization </a:t>
            </a:r>
            <a:endParaRPr/>
          </a:p>
          <a:p>
            <a:pPr indent="0" lvl="0" marL="0" rtl="0" algn="l">
              <a:spcBef>
                <a:spcPts val="0"/>
              </a:spcBef>
              <a:spcAft>
                <a:spcPts val="0"/>
              </a:spcAft>
              <a:buNone/>
            </a:pPr>
            <a:r>
              <a:rPr lang="es" sz="2400"/>
              <a:t>Cady Pridgeon</a:t>
            </a:r>
            <a:endParaRPr sz="2400"/>
          </a:p>
        </p:txBody>
      </p:sp>
      <p:sp>
        <p:nvSpPr>
          <p:cNvPr id="264" name="Google Shape;264;p41"/>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access the Alabama Authors website from any device, such as a computer, tablet, or phone, and experience an accessible data visualization.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The data visualization should be responsive, supporting users from any device, including a mobile phone.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1.7 Chronology Data Visualization </a:t>
            </a:r>
            <a:endParaRPr/>
          </a:p>
          <a:p>
            <a:pPr indent="0" lvl="0" marL="0" rtl="0" algn="l">
              <a:spcBef>
                <a:spcPts val="0"/>
              </a:spcBef>
              <a:spcAft>
                <a:spcPts val="0"/>
              </a:spcAft>
              <a:buNone/>
            </a:pPr>
            <a:r>
              <a:rPr lang="es" sz="2400"/>
              <a:t>Cady Pridgeon</a:t>
            </a:r>
            <a:endParaRPr sz="2400"/>
          </a:p>
        </p:txBody>
      </p:sp>
      <p:sp>
        <p:nvSpPr>
          <p:cNvPr id="270" name="Google Shape;270;p42"/>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experience an accessible user interface on the Alabama Authors website to ensure my abilities do not interfere with viable interactions on the website.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Color contrast, tab index, and verbiage are a few aspects that make an interface accessible and inclusive. It is crucial that anyone, regardless of their abilities, should be able to access and navigate the website and visualizations with ease.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1.8 Chronology Data Visualization </a:t>
            </a:r>
            <a:endParaRPr/>
          </a:p>
          <a:p>
            <a:pPr indent="0" lvl="0" marL="0" rtl="0" algn="l">
              <a:spcBef>
                <a:spcPts val="0"/>
              </a:spcBef>
              <a:spcAft>
                <a:spcPts val="0"/>
              </a:spcAft>
              <a:buNone/>
            </a:pPr>
            <a:r>
              <a:rPr lang="es" sz="2400"/>
              <a:t>Amee Kivette</a:t>
            </a:r>
            <a:endParaRPr sz="2400"/>
          </a:p>
        </p:txBody>
      </p:sp>
      <p:sp>
        <p:nvSpPr>
          <p:cNvPr id="276" name="Google Shape;276;p43"/>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an administrator, I want to be able to manage the chronology/timeline data visualization with Omeka Classic to avoid issues with GitHub repository connections.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Sometimes data visualizations are connected to the digital humanities websites by hosting the visualization on a GitHub repository and displaying the result on the website with an iframe. To prevent frustrations associated with this,  we must create our visualization using plugins supported by Omeka Classic.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Alabama Authors</a:t>
            </a:r>
            <a:endParaRPr/>
          </a:p>
          <a:p>
            <a:pPr indent="0" lvl="0" marL="0" rtl="0" algn="l">
              <a:spcBef>
                <a:spcPts val="0"/>
              </a:spcBef>
              <a:spcAft>
                <a:spcPts val="0"/>
              </a:spcAft>
              <a:buNone/>
            </a:pPr>
            <a:r>
              <a:rPr lang="es" sz="2400"/>
              <a:t>Laura Wilson</a:t>
            </a:r>
            <a:endParaRPr sz="2400"/>
          </a:p>
        </p:txBody>
      </p:sp>
      <p:sp>
        <p:nvSpPr>
          <p:cNvPr id="145" name="Google Shape;145;p26"/>
          <p:cNvSpPr txBox="1"/>
          <p:nvPr>
            <p:ph idx="1" type="body"/>
          </p:nvPr>
        </p:nvSpPr>
        <p:spPr>
          <a:xfrm>
            <a:off x="975000" y="1704800"/>
            <a:ext cx="37230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Introduction</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Alabama Authors of the 19th and 20th Centuries</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Dr. Beverly Park Rilett</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Project Mission</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Visualize wealth of data</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Author lifespans</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Chronology</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Encourages data exploration</a:t>
            </a:r>
            <a:endParaRPr>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Valuable for research</a:t>
            </a:r>
            <a:endParaRPr>
              <a:solidFill>
                <a:schemeClr val="dk1"/>
              </a:solidFill>
              <a:latin typeface="DM Sans"/>
              <a:ea typeface="DM Sans"/>
              <a:cs typeface="DM Sans"/>
              <a:sym typeface="DM Sans"/>
            </a:endParaRPr>
          </a:p>
        </p:txBody>
      </p:sp>
      <p:pic>
        <p:nvPicPr>
          <p:cNvPr id="146" name="Google Shape;146;p26"/>
          <p:cNvPicPr preferRelativeResize="0"/>
          <p:nvPr/>
        </p:nvPicPr>
        <p:blipFill rotWithShape="1">
          <a:blip r:embed="rId3">
            <a:alphaModFix/>
          </a:blip>
          <a:srcRect b="0" l="1332" r="0" t="0"/>
          <a:stretch/>
        </p:blipFill>
        <p:spPr>
          <a:xfrm>
            <a:off x="5295700" y="635812"/>
            <a:ext cx="3347101" cy="3379276"/>
          </a:xfrm>
          <a:prstGeom prst="rect">
            <a:avLst/>
          </a:prstGeom>
          <a:noFill/>
          <a:ln cap="flat" cmpd="sng" w="19050">
            <a:solidFill>
              <a:schemeClr val="dk1"/>
            </a:solidFill>
            <a:prstDash val="solid"/>
            <a:round/>
            <a:headEnd len="sm" w="sm" type="none"/>
            <a:tailEnd len="sm" w="sm" type="none"/>
          </a:ln>
        </p:spPr>
      </p:pic>
      <p:sp>
        <p:nvSpPr>
          <p:cNvPr id="147" name="Google Shape;147;p26"/>
          <p:cNvSpPr txBox="1"/>
          <p:nvPr/>
        </p:nvSpPr>
        <p:spPr>
          <a:xfrm>
            <a:off x="5295700" y="4015100"/>
            <a:ext cx="334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Sample of the AL Author Collection from the Alabama Authors website</a:t>
            </a:r>
            <a:endParaRPr sz="1000">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1.8 Progress</a:t>
            </a:r>
            <a:endParaRPr sz="2400"/>
          </a:p>
        </p:txBody>
      </p:sp>
      <p:sp>
        <p:nvSpPr>
          <p:cNvPr id="282" name="Google Shape;282;p44"/>
          <p:cNvSpPr txBox="1"/>
          <p:nvPr/>
        </p:nvSpPr>
        <p:spPr>
          <a:xfrm>
            <a:off x="1274324" y="3809575"/>
            <a:ext cx="659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Time plugin</a:t>
            </a:r>
            <a:endParaRPr sz="1000">
              <a:solidFill>
                <a:schemeClr val="dk1"/>
              </a:solidFill>
              <a:latin typeface="DM Sans"/>
              <a:ea typeface="DM Sans"/>
              <a:cs typeface="DM Sans"/>
              <a:sym typeface="DM Sans"/>
            </a:endParaRPr>
          </a:p>
        </p:txBody>
      </p:sp>
      <p:pic>
        <p:nvPicPr>
          <p:cNvPr id="283" name="Google Shape;283;p44"/>
          <p:cNvPicPr preferRelativeResize="0"/>
          <p:nvPr/>
        </p:nvPicPr>
        <p:blipFill>
          <a:blip r:embed="rId3">
            <a:alphaModFix/>
          </a:blip>
          <a:stretch>
            <a:fillRect/>
          </a:stretch>
        </p:blipFill>
        <p:spPr>
          <a:xfrm>
            <a:off x="1274325" y="1795425"/>
            <a:ext cx="6595348" cy="20288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1.8 Progress</a:t>
            </a:r>
            <a:endParaRPr sz="2400"/>
          </a:p>
        </p:txBody>
      </p:sp>
      <p:pic>
        <p:nvPicPr>
          <p:cNvPr id="289" name="Google Shape;289;p45"/>
          <p:cNvPicPr preferRelativeResize="0"/>
          <p:nvPr/>
        </p:nvPicPr>
        <p:blipFill>
          <a:blip r:embed="rId3">
            <a:alphaModFix/>
          </a:blip>
          <a:stretch>
            <a:fillRect/>
          </a:stretch>
        </p:blipFill>
        <p:spPr>
          <a:xfrm>
            <a:off x="1592475" y="1592575"/>
            <a:ext cx="5959045" cy="2580875"/>
          </a:xfrm>
          <a:prstGeom prst="rect">
            <a:avLst/>
          </a:prstGeom>
          <a:noFill/>
          <a:ln cap="flat" cmpd="sng" w="19050">
            <a:solidFill>
              <a:schemeClr val="dk1"/>
            </a:solidFill>
            <a:prstDash val="solid"/>
            <a:round/>
            <a:headEnd len="sm" w="sm" type="none"/>
            <a:tailEnd len="sm" w="sm" type="none"/>
          </a:ln>
        </p:spPr>
      </p:pic>
      <p:sp>
        <p:nvSpPr>
          <p:cNvPr id="290" name="Google Shape;290;p45"/>
          <p:cNvSpPr txBox="1"/>
          <p:nvPr/>
        </p:nvSpPr>
        <p:spPr>
          <a:xfrm>
            <a:off x="1592475" y="4173450"/>
            <a:ext cx="595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Timeline plugin</a:t>
            </a:r>
            <a:endParaRPr sz="1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1.8 Progress</a:t>
            </a:r>
            <a:endParaRPr sz="2400"/>
          </a:p>
        </p:txBody>
      </p:sp>
      <p:pic>
        <p:nvPicPr>
          <p:cNvPr id="296" name="Google Shape;296;p46"/>
          <p:cNvPicPr preferRelativeResize="0"/>
          <p:nvPr/>
        </p:nvPicPr>
        <p:blipFill rotWithShape="1">
          <a:blip r:embed="rId3">
            <a:alphaModFix/>
          </a:blip>
          <a:srcRect b="0" l="0" r="0" t="0"/>
          <a:stretch/>
        </p:blipFill>
        <p:spPr>
          <a:xfrm>
            <a:off x="1709542" y="1501225"/>
            <a:ext cx="5724877" cy="2795375"/>
          </a:xfrm>
          <a:prstGeom prst="rect">
            <a:avLst/>
          </a:prstGeom>
          <a:noFill/>
          <a:ln cap="flat" cmpd="sng" w="19050">
            <a:solidFill>
              <a:schemeClr val="dk1"/>
            </a:solidFill>
            <a:prstDash val="solid"/>
            <a:round/>
            <a:headEnd len="sm" w="sm" type="none"/>
            <a:tailEnd len="sm" w="sm" type="none"/>
          </a:ln>
        </p:spPr>
      </p:pic>
      <p:sp>
        <p:nvSpPr>
          <p:cNvPr id="297" name="Google Shape;297;p46"/>
          <p:cNvSpPr txBox="1"/>
          <p:nvPr/>
        </p:nvSpPr>
        <p:spPr>
          <a:xfrm>
            <a:off x="1709550" y="4296600"/>
            <a:ext cx="572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plugin with SIMILE Timeline widget</a:t>
            </a:r>
            <a:endParaRPr sz="1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2.0</a:t>
            </a:r>
            <a:r>
              <a:rPr lang="es"/>
              <a:t> </a:t>
            </a:r>
            <a:r>
              <a:rPr lang="es"/>
              <a:t>Author Details Page </a:t>
            </a:r>
            <a:r>
              <a:rPr lang="es"/>
              <a:t> </a:t>
            </a:r>
            <a:endParaRPr/>
          </a:p>
          <a:p>
            <a:pPr indent="0" lvl="0" marL="0" rtl="0" algn="l">
              <a:spcBef>
                <a:spcPts val="0"/>
              </a:spcBef>
              <a:spcAft>
                <a:spcPts val="0"/>
              </a:spcAft>
              <a:buNone/>
            </a:pPr>
            <a:r>
              <a:rPr lang="es" sz="2400"/>
              <a:t>Cady Pridgeon</a:t>
            </a:r>
            <a:endParaRPr sz="2400"/>
          </a:p>
        </p:txBody>
      </p:sp>
      <p:sp>
        <p:nvSpPr>
          <p:cNvPr id="303" name="Google Shape;303;p47"/>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an author's date of birth and date of death on their details page to quickly remember the period they lived through.</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While users can view an author's date of birth on data visualizations, their birth date and death date are missing from their detail page. This could frustrate users by creating an inconsistency in data availability over various pages on the site.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authors on the Alabama Authors website in a zoomable sunburst format to better interact with and explore the authors.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 sunburst-style visualization would enable users to drill down specific periods to identify and analyze authors by period. This would facilitate the education, understanding, and research of the authors.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p:txBody>
      </p:sp>
      <p:sp>
        <p:nvSpPr>
          <p:cNvPr id="309" name="Google Shape;309;p4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3.0 Sunburst Data Visualization   </a:t>
            </a:r>
            <a:endParaRPr/>
          </a:p>
          <a:p>
            <a:pPr indent="0" lvl="0" marL="0" rtl="0" algn="l">
              <a:spcBef>
                <a:spcPts val="0"/>
              </a:spcBef>
              <a:spcAft>
                <a:spcPts val="0"/>
              </a:spcAft>
              <a:buNone/>
            </a:pPr>
            <a:r>
              <a:rPr lang="es" sz="2400"/>
              <a:t>Amee Kivette</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3.0 Progress</a:t>
            </a:r>
            <a:endParaRPr/>
          </a:p>
          <a:p>
            <a:pPr indent="0" lvl="0" marL="0" rtl="0" algn="l">
              <a:spcBef>
                <a:spcPts val="0"/>
              </a:spcBef>
              <a:spcAft>
                <a:spcPts val="0"/>
              </a:spcAft>
              <a:buNone/>
            </a:pPr>
            <a:r>
              <a:t/>
            </a:r>
            <a:endParaRPr sz="2400"/>
          </a:p>
        </p:txBody>
      </p:sp>
      <p:pic>
        <p:nvPicPr>
          <p:cNvPr id="315" name="Google Shape;315;p49"/>
          <p:cNvPicPr preferRelativeResize="0"/>
          <p:nvPr/>
        </p:nvPicPr>
        <p:blipFill>
          <a:blip r:embed="rId3">
            <a:alphaModFix/>
          </a:blip>
          <a:stretch>
            <a:fillRect/>
          </a:stretch>
        </p:blipFill>
        <p:spPr>
          <a:xfrm>
            <a:off x="1072450" y="1327300"/>
            <a:ext cx="4520351" cy="2973625"/>
          </a:xfrm>
          <a:prstGeom prst="rect">
            <a:avLst/>
          </a:prstGeom>
          <a:noFill/>
          <a:ln cap="flat" cmpd="sng" w="19050">
            <a:solidFill>
              <a:schemeClr val="dk1"/>
            </a:solidFill>
            <a:prstDash val="solid"/>
            <a:round/>
            <a:headEnd len="sm" w="sm" type="none"/>
            <a:tailEnd len="sm" w="sm" type="none"/>
          </a:ln>
        </p:spPr>
      </p:pic>
      <p:pic>
        <p:nvPicPr>
          <p:cNvPr id="316" name="Google Shape;316;p49"/>
          <p:cNvPicPr preferRelativeResize="0"/>
          <p:nvPr/>
        </p:nvPicPr>
        <p:blipFill>
          <a:blip r:embed="rId4">
            <a:alphaModFix/>
          </a:blip>
          <a:stretch>
            <a:fillRect/>
          </a:stretch>
        </p:blipFill>
        <p:spPr>
          <a:xfrm>
            <a:off x="5846513" y="1327301"/>
            <a:ext cx="2185889" cy="1345025"/>
          </a:xfrm>
          <a:prstGeom prst="rect">
            <a:avLst/>
          </a:prstGeom>
          <a:noFill/>
          <a:ln cap="flat" cmpd="sng" w="19050">
            <a:solidFill>
              <a:schemeClr val="dk1"/>
            </a:solidFill>
            <a:prstDash val="solid"/>
            <a:round/>
            <a:headEnd len="sm" w="sm" type="none"/>
            <a:tailEnd len="sm" w="sm" type="none"/>
          </a:ln>
        </p:spPr>
      </p:pic>
      <p:pic>
        <p:nvPicPr>
          <p:cNvPr id="317" name="Google Shape;317;p49"/>
          <p:cNvPicPr preferRelativeResize="0"/>
          <p:nvPr/>
        </p:nvPicPr>
        <p:blipFill>
          <a:blip r:embed="rId5">
            <a:alphaModFix/>
          </a:blip>
          <a:stretch>
            <a:fillRect/>
          </a:stretch>
        </p:blipFill>
        <p:spPr>
          <a:xfrm>
            <a:off x="5807375" y="2880375"/>
            <a:ext cx="2264174" cy="1420550"/>
          </a:xfrm>
          <a:prstGeom prst="rect">
            <a:avLst/>
          </a:prstGeom>
          <a:noFill/>
          <a:ln cap="flat" cmpd="sng" w="19050">
            <a:solidFill>
              <a:schemeClr val="dk1"/>
            </a:solidFill>
            <a:prstDash val="solid"/>
            <a:round/>
            <a:headEnd len="sm" w="sm" type="none"/>
            <a:tailEnd len="sm" w="sm" type="none"/>
          </a:ln>
        </p:spPr>
      </p:pic>
      <p:sp>
        <p:nvSpPr>
          <p:cNvPr id="318" name="Google Shape;318;p49"/>
          <p:cNvSpPr txBox="1"/>
          <p:nvPr/>
        </p:nvSpPr>
        <p:spPr>
          <a:xfrm>
            <a:off x="3270475" y="4300925"/>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Plotly sunburst data visualization</a:t>
            </a:r>
            <a:endParaRPr sz="1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50"/>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As a user, I want to view an author's birth and death dates instead of birth and death years on visualizations to get a complete picture of the author's information.</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400">
                <a:solidFill>
                  <a:schemeClr val="dk1"/>
                </a:solidFill>
                <a:latin typeface="DM Sans"/>
                <a:ea typeface="DM Sans"/>
                <a:cs typeface="DM Sans"/>
                <a:sym typeface="DM Sans"/>
              </a:rPr>
              <a:t>Only the author's birth and death years are collected and stored in the data. However, birth dates could potentially be scraped from descriptions to generate a more complete profile for each author.</a:t>
            </a:r>
            <a:endParaRPr sz="20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Not Started</a:t>
            </a:r>
            <a:endParaRPr sz="1400">
              <a:solidFill>
                <a:schemeClr val="dk1"/>
              </a:solidFill>
              <a:latin typeface="DM Sans"/>
              <a:ea typeface="DM Sans"/>
              <a:cs typeface="DM Sans"/>
              <a:sym typeface="DM Sans"/>
            </a:endParaRPr>
          </a:p>
        </p:txBody>
      </p:sp>
      <p:sp>
        <p:nvSpPr>
          <p:cNvPr id="324" name="Google Shape;324;p5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a:t>
            </a:r>
            <a:r>
              <a:rPr lang="es"/>
              <a:t>.0 Birth Date Data  </a:t>
            </a:r>
            <a:endParaRPr/>
          </a:p>
          <a:p>
            <a:pPr indent="0" lvl="0" marL="0" rtl="0" algn="l">
              <a:spcBef>
                <a:spcPts val="0"/>
              </a:spcBef>
              <a:spcAft>
                <a:spcPts val="0"/>
              </a:spcAft>
              <a:buNone/>
            </a:pPr>
            <a:r>
              <a:rPr lang="es" sz="2400"/>
              <a:t>Cady Pridgeon</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a:p>
          <a:p>
            <a:pPr indent="0" lvl="0" marL="0" rtl="0" algn="l">
              <a:spcBef>
                <a:spcPts val="0"/>
              </a:spcBef>
              <a:spcAft>
                <a:spcPts val="0"/>
              </a:spcAft>
              <a:buNone/>
            </a:pPr>
            <a:r>
              <a:rPr lang="es" sz="2400"/>
              <a:t>Cady Pridgeon</a:t>
            </a:r>
            <a:endParaRPr sz="2400"/>
          </a:p>
        </p:txBody>
      </p:sp>
      <p:sp>
        <p:nvSpPr>
          <p:cNvPr id="330" name="Google Shape;330;p51"/>
          <p:cNvSpPr txBox="1"/>
          <p:nvPr>
            <p:ph idx="1" type="body"/>
          </p:nvPr>
        </p:nvSpPr>
        <p:spPr>
          <a:xfrm>
            <a:off x="975000" y="1704800"/>
            <a:ext cx="25068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Architecture</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Reclaim Hosting</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Omeka Classic</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Author Data</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CSV file</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Experimental</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GitHub Pages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D3.js</a:t>
            </a:r>
            <a:endParaRPr sz="1400">
              <a:solidFill>
                <a:schemeClr val="dk1"/>
              </a:solidFill>
              <a:latin typeface="DM Sans"/>
              <a:ea typeface="DM Sans"/>
              <a:cs typeface="DM Sans"/>
              <a:sym typeface="DM Sans"/>
            </a:endParaRPr>
          </a:p>
        </p:txBody>
      </p:sp>
      <p:pic>
        <p:nvPicPr>
          <p:cNvPr id="331" name="Google Shape;331;p51"/>
          <p:cNvPicPr preferRelativeResize="0"/>
          <p:nvPr/>
        </p:nvPicPr>
        <p:blipFill>
          <a:blip r:embed="rId3">
            <a:alphaModFix/>
          </a:blip>
          <a:stretch>
            <a:fillRect/>
          </a:stretch>
        </p:blipFill>
        <p:spPr>
          <a:xfrm>
            <a:off x="4577550" y="645025"/>
            <a:ext cx="3657600" cy="3514725"/>
          </a:xfrm>
          <a:prstGeom prst="rect">
            <a:avLst/>
          </a:prstGeom>
          <a:noFill/>
          <a:ln cap="flat" cmpd="sng" w="19050">
            <a:solidFill>
              <a:schemeClr val="dk1"/>
            </a:solidFill>
            <a:prstDash val="solid"/>
            <a:round/>
            <a:headEnd len="sm" w="sm" type="none"/>
            <a:tailEnd len="sm" w="sm" type="none"/>
          </a:ln>
        </p:spPr>
      </p:pic>
      <p:sp>
        <p:nvSpPr>
          <p:cNvPr id="332" name="Google Shape;332;p51"/>
          <p:cNvSpPr txBox="1"/>
          <p:nvPr/>
        </p:nvSpPr>
        <p:spPr>
          <a:xfrm>
            <a:off x="4577550" y="4159750"/>
            <a:ext cx="365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Architecture diagram, technology flow chart</a:t>
            </a:r>
            <a:endParaRPr sz="1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sz="2400"/>
          </a:p>
        </p:txBody>
      </p:sp>
      <p:pic>
        <p:nvPicPr>
          <p:cNvPr id="338" name="Google Shape;338;p52"/>
          <p:cNvPicPr preferRelativeResize="0"/>
          <p:nvPr/>
        </p:nvPicPr>
        <p:blipFill rotWithShape="1">
          <a:blip r:embed="rId3">
            <a:alphaModFix/>
          </a:blip>
          <a:srcRect b="0" l="0" r="32473" t="0"/>
          <a:stretch/>
        </p:blipFill>
        <p:spPr>
          <a:xfrm>
            <a:off x="720000" y="1491837"/>
            <a:ext cx="3358950" cy="2566450"/>
          </a:xfrm>
          <a:prstGeom prst="rect">
            <a:avLst/>
          </a:prstGeom>
          <a:noFill/>
          <a:ln cap="flat" cmpd="sng" w="19050">
            <a:solidFill>
              <a:schemeClr val="dk1"/>
            </a:solidFill>
            <a:prstDash val="solid"/>
            <a:round/>
            <a:headEnd len="sm" w="sm" type="none"/>
            <a:tailEnd len="sm" w="sm" type="none"/>
          </a:ln>
        </p:spPr>
      </p:pic>
      <p:pic>
        <p:nvPicPr>
          <p:cNvPr id="339" name="Google Shape;339;p52"/>
          <p:cNvPicPr preferRelativeResize="0"/>
          <p:nvPr/>
        </p:nvPicPr>
        <p:blipFill>
          <a:blip r:embed="rId4">
            <a:alphaModFix/>
          </a:blip>
          <a:stretch>
            <a:fillRect/>
          </a:stretch>
        </p:blipFill>
        <p:spPr>
          <a:xfrm>
            <a:off x="4368975" y="611275"/>
            <a:ext cx="4073072" cy="3716675"/>
          </a:xfrm>
          <a:prstGeom prst="rect">
            <a:avLst/>
          </a:prstGeom>
          <a:noFill/>
          <a:ln cap="flat" cmpd="sng" w="19050">
            <a:solidFill>
              <a:schemeClr val="dk1"/>
            </a:solidFill>
            <a:prstDash val="solid"/>
            <a:round/>
            <a:headEnd len="sm" w="sm" type="none"/>
            <a:tailEnd len="sm" w="sm" type="none"/>
          </a:ln>
        </p:spPr>
      </p:pic>
      <p:sp>
        <p:nvSpPr>
          <p:cNvPr id="340" name="Google Shape;340;p52"/>
          <p:cNvSpPr txBox="1"/>
          <p:nvPr/>
        </p:nvSpPr>
        <p:spPr>
          <a:xfrm>
            <a:off x="720000" y="4114313"/>
            <a:ext cx="335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Updated author data CSV</a:t>
            </a:r>
            <a:endParaRPr sz="1000">
              <a:solidFill>
                <a:schemeClr val="dk1"/>
              </a:solidFill>
              <a:latin typeface="DM Sans"/>
              <a:ea typeface="DM Sans"/>
              <a:cs typeface="DM Sans"/>
              <a:sym typeface="DM Sans"/>
            </a:endParaRPr>
          </a:p>
        </p:txBody>
      </p:sp>
      <p:sp>
        <p:nvSpPr>
          <p:cNvPr id="341" name="Google Shape;341;p52"/>
          <p:cNvSpPr txBox="1"/>
          <p:nvPr/>
        </p:nvSpPr>
        <p:spPr>
          <a:xfrm>
            <a:off x="4368977" y="4327950"/>
            <a:ext cx="407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Dublin Core metadata fields on Omeka Classic</a:t>
            </a:r>
            <a:endParaRPr sz="1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3"/>
          <p:cNvSpPr txBox="1"/>
          <p:nvPr>
            <p:ph type="title"/>
          </p:nvPr>
        </p:nvSpPr>
        <p:spPr>
          <a:xfrm>
            <a:off x="720000" y="368825"/>
            <a:ext cx="37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sz="2400"/>
          </a:p>
        </p:txBody>
      </p:sp>
      <p:pic>
        <p:nvPicPr>
          <p:cNvPr id="347" name="Google Shape;347;p53"/>
          <p:cNvPicPr preferRelativeResize="0"/>
          <p:nvPr/>
        </p:nvPicPr>
        <p:blipFill rotWithShape="1">
          <a:blip r:embed="rId3">
            <a:alphaModFix/>
          </a:blip>
          <a:srcRect b="0" l="79" r="89" t="0"/>
          <a:stretch/>
        </p:blipFill>
        <p:spPr>
          <a:xfrm>
            <a:off x="6360476" y="463063"/>
            <a:ext cx="2317447" cy="1287476"/>
          </a:xfrm>
          <a:prstGeom prst="rect">
            <a:avLst/>
          </a:prstGeom>
          <a:noFill/>
          <a:ln cap="flat" cmpd="sng" w="19050">
            <a:solidFill>
              <a:schemeClr val="dk1"/>
            </a:solidFill>
            <a:prstDash val="solid"/>
            <a:round/>
            <a:headEnd len="sm" w="sm" type="none"/>
            <a:tailEnd len="sm" w="sm" type="none"/>
          </a:ln>
        </p:spPr>
      </p:pic>
      <p:pic>
        <p:nvPicPr>
          <p:cNvPr id="348" name="Google Shape;348;p53"/>
          <p:cNvPicPr preferRelativeResize="0"/>
          <p:nvPr/>
        </p:nvPicPr>
        <p:blipFill rotWithShape="1">
          <a:blip r:embed="rId4">
            <a:alphaModFix/>
          </a:blip>
          <a:srcRect b="0" l="15160" r="0" t="0"/>
          <a:stretch/>
        </p:blipFill>
        <p:spPr>
          <a:xfrm>
            <a:off x="6360478" y="1845250"/>
            <a:ext cx="2317447" cy="1287476"/>
          </a:xfrm>
          <a:prstGeom prst="rect">
            <a:avLst/>
          </a:prstGeom>
          <a:noFill/>
          <a:ln cap="flat" cmpd="sng" w="19050">
            <a:solidFill>
              <a:schemeClr val="dk1"/>
            </a:solidFill>
            <a:prstDash val="solid"/>
            <a:round/>
            <a:headEnd len="sm" w="sm" type="none"/>
            <a:tailEnd len="sm" w="sm" type="none"/>
          </a:ln>
        </p:spPr>
      </p:pic>
      <p:pic>
        <p:nvPicPr>
          <p:cNvPr id="349" name="Google Shape;349;p53"/>
          <p:cNvPicPr preferRelativeResize="0"/>
          <p:nvPr/>
        </p:nvPicPr>
        <p:blipFill rotWithShape="1">
          <a:blip r:embed="rId5">
            <a:alphaModFix/>
          </a:blip>
          <a:srcRect b="0" l="2785" r="2785" t="0"/>
          <a:stretch/>
        </p:blipFill>
        <p:spPr>
          <a:xfrm>
            <a:off x="6360476" y="3227462"/>
            <a:ext cx="2317447" cy="1287476"/>
          </a:xfrm>
          <a:prstGeom prst="rect">
            <a:avLst/>
          </a:prstGeom>
          <a:noFill/>
          <a:ln cap="flat" cmpd="sng" w="19050">
            <a:solidFill>
              <a:schemeClr val="dk1"/>
            </a:solidFill>
            <a:prstDash val="solid"/>
            <a:round/>
            <a:headEnd len="sm" w="sm" type="none"/>
            <a:tailEnd len="sm" w="sm" type="none"/>
          </a:ln>
        </p:spPr>
      </p:pic>
      <p:pic>
        <p:nvPicPr>
          <p:cNvPr id="350" name="Google Shape;350;p53"/>
          <p:cNvPicPr preferRelativeResize="0"/>
          <p:nvPr/>
        </p:nvPicPr>
        <p:blipFill rotWithShape="1">
          <a:blip r:embed="rId6">
            <a:alphaModFix/>
          </a:blip>
          <a:srcRect b="0" l="777" r="777" t="0"/>
          <a:stretch/>
        </p:blipFill>
        <p:spPr>
          <a:xfrm>
            <a:off x="845075" y="1383975"/>
            <a:ext cx="5168174" cy="2871200"/>
          </a:xfrm>
          <a:prstGeom prst="rect">
            <a:avLst/>
          </a:prstGeom>
          <a:noFill/>
          <a:ln cap="flat" cmpd="sng" w="19050">
            <a:solidFill>
              <a:schemeClr val="dk1"/>
            </a:solidFill>
            <a:prstDash val="solid"/>
            <a:round/>
            <a:headEnd len="sm" w="sm" type="none"/>
            <a:tailEnd len="sm" w="sm" type="none"/>
          </a:ln>
        </p:spPr>
      </p:pic>
      <p:sp>
        <p:nvSpPr>
          <p:cNvPr id="351" name="Google Shape;351;p53"/>
          <p:cNvSpPr txBox="1"/>
          <p:nvPr/>
        </p:nvSpPr>
        <p:spPr>
          <a:xfrm>
            <a:off x="6360476" y="4514938"/>
            <a:ext cx="231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Omeka Classic chronology plugins</a:t>
            </a:r>
            <a:endParaRPr sz="1000">
              <a:solidFill>
                <a:schemeClr val="dk1"/>
              </a:solidFill>
              <a:latin typeface="DM Sans"/>
              <a:ea typeface="DM Sans"/>
              <a:cs typeface="DM Sans"/>
              <a:sym typeface="DM Sans"/>
            </a:endParaRPr>
          </a:p>
        </p:txBody>
      </p:sp>
      <p:sp>
        <p:nvSpPr>
          <p:cNvPr id="352" name="Google Shape;352;p53"/>
          <p:cNvSpPr txBox="1"/>
          <p:nvPr/>
        </p:nvSpPr>
        <p:spPr>
          <a:xfrm>
            <a:off x="845074" y="4255175"/>
            <a:ext cx="5168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bar chart chronology</a:t>
            </a:r>
            <a:r>
              <a:rPr lang="es" sz="1000">
                <a:solidFill>
                  <a:schemeClr val="dk1"/>
                </a:solidFill>
                <a:latin typeface="DM Sans"/>
                <a:ea typeface="DM Sans"/>
                <a:cs typeface="DM Sans"/>
                <a:sym typeface="DM Sans"/>
              </a:rPr>
              <a:t> visualization</a:t>
            </a:r>
            <a:endParaRPr sz="1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System Metaphor &amp; Cycle Intent</a:t>
            </a:r>
            <a:endParaRPr/>
          </a:p>
          <a:p>
            <a:pPr indent="0" lvl="0" marL="0" rtl="0" algn="l">
              <a:spcBef>
                <a:spcPts val="0"/>
              </a:spcBef>
              <a:spcAft>
                <a:spcPts val="0"/>
              </a:spcAft>
              <a:buNone/>
            </a:pPr>
            <a:r>
              <a:rPr lang="es" sz="2400"/>
              <a:t>Laura Wilson</a:t>
            </a:r>
            <a:endParaRPr sz="2400"/>
          </a:p>
        </p:txBody>
      </p:sp>
      <p:sp>
        <p:nvSpPr>
          <p:cNvPr id="153" name="Google Shape;153;p27"/>
          <p:cNvSpPr txBox="1"/>
          <p:nvPr>
            <p:ph idx="1" type="body"/>
          </p:nvPr>
        </p:nvSpPr>
        <p:spPr>
          <a:xfrm>
            <a:off x="975000" y="1704800"/>
            <a:ext cx="3723000" cy="28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System Metaphor</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Museum exhibit</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Allows visitors to take a glance before diving in</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Cycle Intent</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Add all of the Alabama Authors data entries</a:t>
            </a:r>
            <a:endParaRPr sz="1400">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Over 1700 author entries</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Create initial chronology prototypes</a:t>
            </a:r>
            <a:endParaRPr sz="1400">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Rapidly prototype multiple product options</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sz="1400">
              <a:solidFill>
                <a:schemeClr val="dk1"/>
              </a:solidFill>
              <a:latin typeface="DM Sans"/>
              <a:ea typeface="DM Sans"/>
              <a:cs typeface="DM Sans"/>
              <a:sym typeface="DM Sans"/>
            </a:endParaRPr>
          </a:p>
        </p:txBody>
      </p:sp>
      <p:pic>
        <p:nvPicPr>
          <p:cNvPr id="154" name="Google Shape;154;p27"/>
          <p:cNvPicPr preferRelativeResize="0"/>
          <p:nvPr/>
        </p:nvPicPr>
        <p:blipFill rotWithShape="1">
          <a:blip r:embed="rId3">
            <a:alphaModFix/>
          </a:blip>
          <a:srcRect b="0" l="10099" r="24150" t="0"/>
          <a:stretch/>
        </p:blipFill>
        <p:spPr>
          <a:xfrm>
            <a:off x="5540475" y="1346425"/>
            <a:ext cx="2925599" cy="2965824"/>
          </a:xfrm>
          <a:prstGeom prst="rect">
            <a:avLst/>
          </a:prstGeom>
          <a:noFill/>
          <a:ln cap="flat" cmpd="sng" w="19050">
            <a:solidFill>
              <a:schemeClr val="dk1"/>
            </a:solidFill>
            <a:prstDash val="solid"/>
            <a:round/>
            <a:headEnd len="sm" w="sm" type="none"/>
            <a:tailEnd len="sm" w="sm" type="none"/>
          </a:ln>
        </p:spPr>
      </p:pic>
      <p:sp>
        <p:nvSpPr>
          <p:cNvPr id="155" name="Google Shape;155;p27"/>
          <p:cNvSpPr txBox="1"/>
          <p:nvPr/>
        </p:nvSpPr>
        <p:spPr>
          <a:xfrm>
            <a:off x="5514975" y="4312250"/>
            <a:ext cx="29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Person viewing work at an art gallery or exhibit</a:t>
            </a:r>
            <a:endParaRPr sz="1000">
              <a:solidFill>
                <a:schemeClr val="dk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720000" y="368825"/>
            <a:ext cx="332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a:p>
          <a:p>
            <a:pPr indent="0" lvl="0" marL="0" rtl="0" algn="l">
              <a:spcBef>
                <a:spcPts val="0"/>
              </a:spcBef>
              <a:spcAft>
                <a:spcPts val="0"/>
              </a:spcAft>
              <a:buNone/>
            </a:pPr>
            <a:r>
              <a:rPr lang="es" sz="2400"/>
              <a:t>Cady Pridgeon</a:t>
            </a:r>
            <a:endParaRPr sz="2400"/>
          </a:p>
        </p:txBody>
      </p:sp>
      <p:sp>
        <p:nvSpPr>
          <p:cNvPr id="358" name="Google Shape;358;p54"/>
          <p:cNvSpPr txBox="1"/>
          <p:nvPr>
            <p:ph idx="1" type="body"/>
          </p:nvPr>
        </p:nvSpPr>
        <p:spPr>
          <a:xfrm>
            <a:off x="975000" y="1704800"/>
            <a:ext cx="3742200" cy="251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Sponsor Communication</a:t>
            </a:r>
            <a:r>
              <a:rPr b="1" lang="es" sz="1400">
                <a:solidFill>
                  <a:schemeClr val="dk1"/>
                </a:solidFill>
                <a:latin typeface="DM Sans"/>
                <a:ea typeface="DM Sans"/>
                <a:cs typeface="DM Sans"/>
                <a:sym typeface="DM Sans"/>
              </a:rPr>
              <a:t> </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Weekly in-person meetings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Open email communication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Project web developer for technical questions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highlight>
                <a:srgbClr val="F2F2F2"/>
              </a:highlight>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highlight>
                  <a:srgbClr val="F2F2F2"/>
                </a:highlight>
                <a:latin typeface="DM Sans"/>
                <a:ea typeface="DM Sans"/>
                <a:cs typeface="DM Sans"/>
                <a:sym typeface="DM Sans"/>
              </a:rPr>
              <a:t>Team Communication</a:t>
            </a:r>
            <a:endParaRPr b="1" sz="1400">
              <a:solidFill>
                <a:schemeClr val="dk1"/>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highlight>
                  <a:srgbClr val="F2F2F2"/>
                </a:highlight>
                <a:latin typeface="DM Sans"/>
                <a:ea typeface="DM Sans"/>
                <a:cs typeface="DM Sans"/>
                <a:sym typeface="DM Sans"/>
              </a:rPr>
              <a:t>Weekly team check-ins</a:t>
            </a:r>
            <a:endParaRPr sz="1400">
              <a:solidFill>
                <a:schemeClr val="dk1"/>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highlight>
                  <a:srgbClr val="F2F2F2"/>
                </a:highlight>
                <a:latin typeface="DM Sans"/>
                <a:ea typeface="DM Sans"/>
                <a:cs typeface="DM Sans"/>
                <a:sym typeface="DM Sans"/>
              </a:rPr>
              <a:t>Text message for general purposes</a:t>
            </a:r>
            <a:endParaRPr sz="1400">
              <a:solidFill>
                <a:schemeClr val="dk1"/>
              </a:solidFill>
              <a:highlight>
                <a:srgbClr val="F2F2F2"/>
              </a:highlight>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highlight>
                  <a:srgbClr val="F2F2F2"/>
                </a:highlight>
                <a:latin typeface="DM Sans"/>
                <a:ea typeface="DM Sans"/>
                <a:cs typeface="DM Sans"/>
                <a:sym typeface="DM Sans"/>
              </a:rPr>
              <a:t>Zoom for meetings </a:t>
            </a:r>
            <a:endParaRPr sz="1400">
              <a:solidFill>
                <a:schemeClr val="dk1"/>
              </a:solidFill>
              <a:latin typeface="DM Sans"/>
              <a:ea typeface="DM Sans"/>
              <a:cs typeface="DM Sans"/>
              <a:sym typeface="DM Sans"/>
            </a:endParaRPr>
          </a:p>
        </p:txBody>
      </p:sp>
      <p:sp>
        <p:nvSpPr>
          <p:cNvPr id="359" name="Google Shape;359;p54"/>
          <p:cNvSpPr txBox="1"/>
          <p:nvPr>
            <p:ph idx="1" type="body"/>
          </p:nvPr>
        </p:nvSpPr>
        <p:spPr>
          <a:xfrm>
            <a:off x="4963200" y="2701700"/>
            <a:ext cx="3742200" cy="152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User Story, Task, &amp; Issue Management</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Assignments split between members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Tasks created on a Kanban board in Notion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Problems are discussed with the team</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highlight>
                <a:srgbClr val="F2F2F2"/>
              </a:highlight>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360" name="Google Shape;360;p54"/>
          <p:cNvPicPr preferRelativeResize="0"/>
          <p:nvPr/>
        </p:nvPicPr>
        <p:blipFill>
          <a:blip r:embed="rId3">
            <a:alphaModFix/>
          </a:blip>
          <a:stretch>
            <a:fillRect/>
          </a:stretch>
        </p:blipFill>
        <p:spPr>
          <a:xfrm>
            <a:off x="4963200" y="633550"/>
            <a:ext cx="3596250" cy="1596141"/>
          </a:xfrm>
          <a:prstGeom prst="rect">
            <a:avLst/>
          </a:prstGeom>
          <a:noFill/>
          <a:ln cap="flat" cmpd="sng" w="19050">
            <a:solidFill>
              <a:schemeClr val="dk1"/>
            </a:solidFill>
            <a:prstDash val="solid"/>
            <a:round/>
            <a:headEnd len="sm" w="sm" type="none"/>
            <a:tailEnd len="sm" w="sm" type="none"/>
          </a:ln>
        </p:spPr>
      </p:pic>
      <p:sp>
        <p:nvSpPr>
          <p:cNvPr id="361" name="Google Shape;361;p54"/>
          <p:cNvSpPr txBox="1"/>
          <p:nvPr/>
        </p:nvSpPr>
        <p:spPr>
          <a:xfrm>
            <a:off x="4963200" y="2229700"/>
            <a:ext cx="359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Gantt chart with estimated development schedule</a:t>
            </a:r>
            <a:endParaRPr sz="1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720000" y="368825"/>
            <a:ext cx="332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Process</a:t>
            </a:r>
            <a:endParaRPr sz="2400"/>
          </a:p>
        </p:txBody>
      </p:sp>
      <p:pic>
        <p:nvPicPr>
          <p:cNvPr id="367" name="Google Shape;367;p55"/>
          <p:cNvPicPr preferRelativeResize="0"/>
          <p:nvPr/>
        </p:nvPicPr>
        <p:blipFill rotWithShape="1">
          <a:blip r:embed="rId3">
            <a:alphaModFix/>
          </a:blip>
          <a:srcRect b="56219" l="0" r="0" t="0"/>
          <a:stretch/>
        </p:blipFill>
        <p:spPr>
          <a:xfrm>
            <a:off x="804375" y="1200250"/>
            <a:ext cx="7535352" cy="3270899"/>
          </a:xfrm>
          <a:prstGeom prst="rect">
            <a:avLst/>
          </a:prstGeom>
          <a:noFill/>
          <a:ln cap="flat" cmpd="sng" w="19050">
            <a:solidFill>
              <a:schemeClr val="dk1"/>
            </a:solidFill>
            <a:prstDash val="solid"/>
            <a:round/>
            <a:headEnd len="sm" w="sm" type="none"/>
            <a:tailEnd len="sm" w="sm" type="none"/>
          </a:ln>
        </p:spPr>
      </p:pic>
      <p:sp>
        <p:nvSpPr>
          <p:cNvPr id="368" name="Google Shape;368;p55"/>
          <p:cNvSpPr txBox="1"/>
          <p:nvPr/>
        </p:nvSpPr>
        <p:spPr>
          <a:xfrm>
            <a:off x="804350" y="4471150"/>
            <a:ext cx="753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Kanban Board on Notion for team task management</a:t>
            </a:r>
            <a:endParaRPr sz="1000">
              <a:solidFill>
                <a:schemeClr val="dk1"/>
              </a:solidFill>
              <a:latin typeface="DM Sans"/>
              <a:ea typeface="DM Sans"/>
              <a:cs typeface="DM Sans"/>
              <a:sym typeface="DM Sans"/>
            </a:endParaRPr>
          </a:p>
        </p:txBody>
      </p:sp>
      <p:pic>
        <p:nvPicPr>
          <p:cNvPr id="369" name="Google Shape;369;p55"/>
          <p:cNvPicPr preferRelativeResize="0"/>
          <p:nvPr/>
        </p:nvPicPr>
        <p:blipFill>
          <a:blip r:embed="rId4">
            <a:alphaModFix/>
          </a:blip>
          <a:stretch>
            <a:fillRect/>
          </a:stretch>
        </p:blipFill>
        <p:spPr>
          <a:xfrm>
            <a:off x="7782973" y="445800"/>
            <a:ext cx="556777" cy="572700"/>
          </a:xfrm>
          <a:prstGeom prst="rect">
            <a:avLst/>
          </a:prstGeom>
          <a:noFill/>
          <a:ln>
            <a:noFill/>
          </a:ln>
        </p:spPr>
      </p:pic>
      <p:pic>
        <p:nvPicPr>
          <p:cNvPr id="370" name="Google Shape;370;p55"/>
          <p:cNvPicPr preferRelativeResize="0"/>
          <p:nvPr/>
        </p:nvPicPr>
        <p:blipFill rotWithShape="1">
          <a:blip r:embed="rId5">
            <a:alphaModFix/>
          </a:blip>
          <a:srcRect b="23447" l="0" r="0" t="0"/>
          <a:stretch/>
        </p:blipFill>
        <p:spPr>
          <a:xfrm>
            <a:off x="6497139" y="492734"/>
            <a:ext cx="481078" cy="499430"/>
          </a:xfrm>
          <a:prstGeom prst="rect">
            <a:avLst/>
          </a:prstGeom>
          <a:noFill/>
          <a:ln>
            <a:noFill/>
          </a:ln>
        </p:spPr>
      </p:pic>
      <p:pic>
        <p:nvPicPr>
          <p:cNvPr id="371" name="Google Shape;371;p55"/>
          <p:cNvPicPr preferRelativeResize="0"/>
          <p:nvPr/>
        </p:nvPicPr>
        <p:blipFill rotWithShape="1">
          <a:blip r:embed="rId6">
            <a:alphaModFix/>
          </a:blip>
          <a:srcRect b="0" l="18918" r="18949" t="0"/>
          <a:stretch/>
        </p:blipFill>
        <p:spPr>
          <a:xfrm>
            <a:off x="7104768" y="492734"/>
            <a:ext cx="551649" cy="4994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377" name="Google Shape;377;p56"/>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Creating prototypes of multiple potential solutions</a:t>
            </a: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Allows deeper exploration before committing to a solution</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Ensures the solution is a good fit for the project requirements</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Creates a strong foundation for future work</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378" name="Google Shape;378;p56"/>
          <p:cNvPicPr preferRelativeResize="0"/>
          <p:nvPr/>
        </p:nvPicPr>
        <p:blipFill>
          <a:blip r:embed="rId3">
            <a:alphaModFix/>
          </a:blip>
          <a:stretch>
            <a:fillRect/>
          </a:stretch>
        </p:blipFill>
        <p:spPr>
          <a:xfrm>
            <a:off x="5660937" y="2083299"/>
            <a:ext cx="2505088" cy="1386987"/>
          </a:xfrm>
          <a:prstGeom prst="rect">
            <a:avLst/>
          </a:prstGeom>
          <a:noFill/>
          <a:ln>
            <a:noFill/>
          </a:ln>
        </p:spPr>
      </p:pic>
      <p:pic>
        <p:nvPicPr>
          <p:cNvPr id="379" name="Google Shape;379;p56"/>
          <p:cNvPicPr preferRelativeResize="0"/>
          <p:nvPr/>
        </p:nvPicPr>
        <p:blipFill>
          <a:blip r:embed="rId4">
            <a:alphaModFix/>
          </a:blip>
          <a:stretch>
            <a:fillRect/>
          </a:stretch>
        </p:blipFill>
        <p:spPr>
          <a:xfrm>
            <a:off x="5402938" y="3703299"/>
            <a:ext cx="3021050" cy="1007825"/>
          </a:xfrm>
          <a:prstGeom prst="rect">
            <a:avLst/>
          </a:prstGeom>
          <a:noFill/>
          <a:ln>
            <a:noFill/>
          </a:ln>
        </p:spPr>
      </p:pic>
      <p:pic>
        <p:nvPicPr>
          <p:cNvPr id="380" name="Google Shape;380;p56"/>
          <p:cNvPicPr preferRelativeResize="0"/>
          <p:nvPr/>
        </p:nvPicPr>
        <p:blipFill>
          <a:blip r:embed="rId5">
            <a:alphaModFix/>
          </a:blip>
          <a:stretch>
            <a:fillRect/>
          </a:stretch>
        </p:blipFill>
        <p:spPr>
          <a:xfrm>
            <a:off x="6204513" y="432375"/>
            <a:ext cx="1417901" cy="14179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Lessons Learned</a:t>
            </a:r>
            <a:endParaRPr/>
          </a:p>
          <a:p>
            <a:pPr indent="0" lvl="0" marL="0" rtl="0" algn="l">
              <a:spcBef>
                <a:spcPts val="0"/>
              </a:spcBef>
              <a:spcAft>
                <a:spcPts val="0"/>
              </a:spcAft>
              <a:buNone/>
            </a:pPr>
            <a:r>
              <a:rPr lang="es" sz="2400"/>
              <a:t>Amee Kivette</a:t>
            </a:r>
            <a:endParaRPr sz="2400"/>
          </a:p>
        </p:txBody>
      </p:sp>
      <p:sp>
        <p:nvSpPr>
          <p:cNvPr id="386" name="Google Shape;386;p57"/>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Performing usability analysis on multiple similar websites:</a:t>
            </a:r>
            <a:endParaRPr b="1"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Guides the team’s understanding of the user experience</a:t>
            </a:r>
            <a:endParaRPr sz="1400">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Reinforces ideas surrounding resource accessibility and consistency of users’ experiences</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387" name="Google Shape;387;p57"/>
          <p:cNvPicPr preferRelativeResize="0"/>
          <p:nvPr/>
        </p:nvPicPr>
        <p:blipFill>
          <a:blip r:embed="rId3">
            <a:alphaModFix/>
          </a:blip>
          <a:stretch>
            <a:fillRect/>
          </a:stretch>
        </p:blipFill>
        <p:spPr>
          <a:xfrm>
            <a:off x="5388998" y="318563"/>
            <a:ext cx="2965724" cy="1849566"/>
          </a:xfrm>
          <a:prstGeom prst="rect">
            <a:avLst/>
          </a:prstGeom>
          <a:noFill/>
          <a:ln cap="flat" cmpd="sng" w="19050">
            <a:solidFill>
              <a:schemeClr val="dk1"/>
            </a:solidFill>
            <a:prstDash val="solid"/>
            <a:round/>
            <a:headEnd len="sm" w="sm" type="none"/>
            <a:tailEnd len="sm" w="sm" type="none"/>
          </a:ln>
        </p:spPr>
      </p:pic>
      <p:pic>
        <p:nvPicPr>
          <p:cNvPr id="388" name="Google Shape;388;p57"/>
          <p:cNvPicPr preferRelativeResize="0"/>
          <p:nvPr/>
        </p:nvPicPr>
        <p:blipFill>
          <a:blip r:embed="rId4">
            <a:alphaModFix/>
          </a:blip>
          <a:stretch>
            <a:fillRect/>
          </a:stretch>
        </p:blipFill>
        <p:spPr>
          <a:xfrm>
            <a:off x="5351737" y="2789048"/>
            <a:ext cx="3040323" cy="1849566"/>
          </a:xfrm>
          <a:prstGeom prst="rect">
            <a:avLst/>
          </a:prstGeom>
          <a:noFill/>
          <a:ln cap="flat" cmpd="sng" w="19050">
            <a:solidFill>
              <a:schemeClr val="dk1"/>
            </a:solidFill>
            <a:prstDash val="solid"/>
            <a:round/>
            <a:headEnd len="sm" w="sm" type="none"/>
            <a:tailEnd len="sm" w="sm" type="none"/>
          </a:ln>
        </p:spPr>
      </p:pic>
      <p:sp>
        <p:nvSpPr>
          <p:cNvPr id="389" name="Google Shape;389;p57"/>
          <p:cNvSpPr txBox="1"/>
          <p:nvPr/>
        </p:nvSpPr>
        <p:spPr>
          <a:xfrm>
            <a:off x="5389000" y="2168125"/>
            <a:ext cx="296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University of Alabama, Alabama Authors website</a:t>
            </a:r>
            <a:endParaRPr sz="1000">
              <a:solidFill>
                <a:schemeClr val="dk1"/>
              </a:solidFill>
              <a:latin typeface="DM Sans"/>
              <a:ea typeface="DM Sans"/>
              <a:cs typeface="DM Sans"/>
              <a:sym typeface="DM Sans"/>
            </a:endParaRPr>
          </a:p>
        </p:txBody>
      </p:sp>
      <p:sp>
        <p:nvSpPr>
          <p:cNvPr id="390" name="Google Shape;390;p57"/>
          <p:cNvSpPr txBox="1"/>
          <p:nvPr/>
        </p:nvSpPr>
        <p:spPr>
          <a:xfrm>
            <a:off x="5335425" y="4638625"/>
            <a:ext cx="3040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The Goodly Land website</a:t>
            </a:r>
            <a:endParaRPr sz="10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txBox="1"/>
          <p:nvPr/>
        </p:nvSpPr>
        <p:spPr>
          <a:xfrm>
            <a:off x="4897854" y="3725500"/>
            <a:ext cx="3847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Author data biography field entries</a:t>
            </a:r>
            <a:endParaRPr sz="1000">
              <a:solidFill>
                <a:schemeClr val="dk1"/>
              </a:solidFill>
              <a:latin typeface="DM Sans"/>
              <a:ea typeface="DM Sans"/>
              <a:cs typeface="DM Sans"/>
              <a:sym typeface="DM Sans"/>
            </a:endParaRPr>
          </a:p>
        </p:txBody>
      </p:sp>
      <p:sp>
        <p:nvSpPr>
          <p:cNvPr id="396" name="Google Shape;396;p58"/>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Obtain sponsor feedback for the preferred solution</a:t>
            </a:r>
            <a:endParaRPr sz="1400">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Neatline plugin in Omeka</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D3.js GitHub hosting embedding</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Analyze the viability of data-related user stories</a:t>
            </a:r>
            <a:endParaRPr sz="1400">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Can we add in author birth dates by scraping information from biography fields?</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400">
              <a:solidFill>
                <a:schemeClr val="dk1"/>
              </a:solidFill>
              <a:latin typeface="DM Sans"/>
              <a:ea typeface="DM Sans"/>
              <a:cs typeface="DM Sans"/>
              <a:sym typeface="DM Sans"/>
            </a:endParaRPr>
          </a:p>
        </p:txBody>
      </p:sp>
      <p:sp>
        <p:nvSpPr>
          <p:cNvPr id="397" name="Google Shape;397;p5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Current Plans</a:t>
            </a:r>
            <a:endParaRPr/>
          </a:p>
          <a:p>
            <a:pPr indent="0" lvl="0" marL="0" rtl="0" algn="l">
              <a:spcBef>
                <a:spcPts val="0"/>
              </a:spcBef>
              <a:spcAft>
                <a:spcPts val="0"/>
              </a:spcAft>
              <a:buNone/>
            </a:pPr>
            <a:r>
              <a:rPr lang="es" sz="2400"/>
              <a:t>Keanna Tennyson</a:t>
            </a:r>
            <a:endParaRPr sz="2400"/>
          </a:p>
        </p:txBody>
      </p:sp>
      <p:pic>
        <p:nvPicPr>
          <p:cNvPr id="398" name="Google Shape;398;p58"/>
          <p:cNvPicPr preferRelativeResize="0"/>
          <p:nvPr/>
        </p:nvPicPr>
        <p:blipFill>
          <a:blip r:embed="rId3">
            <a:alphaModFix/>
          </a:blip>
          <a:stretch>
            <a:fillRect/>
          </a:stretch>
        </p:blipFill>
        <p:spPr>
          <a:xfrm>
            <a:off x="4897850" y="1079275"/>
            <a:ext cx="3847950" cy="264622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Future Plans</a:t>
            </a:r>
            <a:endParaRPr/>
          </a:p>
          <a:p>
            <a:pPr indent="0" lvl="0" marL="0" rtl="0" algn="l">
              <a:spcBef>
                <a:spcPts val="0"/>
              </a:spcBef>
              <a:spcAft>
                <a:spcPts val="0"/>
              </a:spcAft>
              <a:buNone/>
            </a:pPr>
            <a:r>
              <a:rPr lang="es" sz="2400"/>
              <a:t>Keanna Tennyson</a:t>
            </a:r>
            <a:endParaRPr sz="2400"/>
          </a:p>
        </p:txBody>
      </p:sp>
      <p:sp>
        <p:nvSpPr>
          <p:cNvPr id="404" name="Google Shape;404;p59"/>
          <p:cNvSpPr txBox="1"/>
          <p:nvPr/>
        </p:nvSpPr>
        <p:spPr>
          <a:xfrm>
            <a:off x="5228076" y="2238825"/>
            <a:ext cx="3471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Archiviz plugin on Omeka Classic</a:t>
            </a:r>
            <a:endParaRPr sz="1000">
              <a:solidFill>
                <a:schemeClr val="dk1"/>
              </a:solidFill>
              <a:latin typeface="DM Sans"/>
              <a:ea typeface="DM Sans"/>
              <a:cs typeface="DM Sans"/>
              <a:sym typeface="DM Sans"/>
            </a:endParaRPr>
          </a:p>
        </p:txBody>
      </p:sp>
      <p:sp>
        <p:nvSpPr>
          <p:cNvPr id="405" name="Google Shape;405;p59"/>
          <p:cNvSpPr txBox="1"/>
          <p:nvPr>
            <p:ph idx="1" type="body"/>
          </p:nvPr>
        </p:nvSpPr>
        <p:spPr>
          <a:xfrm>
            <a:off x="975000" y="1704800"/>
            <a:ext cx="3387000" cy="2744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Add additional data visualizations</a:t>
            </a:r>
            <a:endParaRPr sz="1400">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Graph visualization plugins on Omeka Classic</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External sunburst drill-downs</a:t>
            </a:r>
            <a:endParaRPr>
              <a:solidFill>
                <a:schemeClr val="dk1"/>
              </a:solidFill>
              <a:latin typeface="DM Sans"/>
              <a:ea typeface="DM Sans"/>
              <a:cs typeface="DM Sans"/>
              <a:sym typeface="DM Sans"/>
            </a:endParaRPr>
          </a:p>
          <a:p>
            <a:pPr indent="-317500" lvl="0" marL="457200" rtl="0" algn="l">
              <a:lnSpc>
                <a:spcPct val="115000"/>
              </a:lnSpc>
              <a:spcBef>
                <a:spcPts val="0"/>
              </a:spcBef>
              <a:spcAft>
                <a:spcPts val="0"/>
              </a:spcAft>
              <a:buClr>
                <a:schemeClr val="dk1"/>
              </a:buClr>
              <a:buSzPts val="1400"/>
              <a:buFont typeface="DM Sans"/>
              <a:buChar char="●"/>
            </a:pPr>
            <a:r>
              <a:rPr lang="es" sz="1400">
                <a:solidFill>
                  <a:schemeClr val="dk1"/>
                </a:solidFill>
                <a:latin typeface="DM Sans"/>
                <a:ea typeface="DM Sans"/>
                <a:cs typeface="DM Sans"/>
                <a:sym typeface="DM Sans"/>
              </a:rPr>
              <a:t>Conduct usability reviews to validate accessibility requirements</a:t>
            </a:r>
            <a:endParaRPr>
              <a:solidFill>
                <a:schemeClr val="dk1"/>
              </a:solidFill>
              <a:latin typeface="DM Sans"/>
              <a:ea typeface="DM Sans"/>
              <a:cs typeface="DM Sans"/>
              <a:sym typeface="DM Sans"/>
            </a:endParaRPr>
          </a:p>
          <a:p>
            <a:pPr indent="-317500" lvl="1" marL="9144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Web Content Accessibility Guidelines (WCAG)</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pic>
        <p:nvPicPr>
          <p:cNvPr id="406" name="Google Shape;406;p59"/>
          <p:cNvPicPr preferRelativeResize="0"/>
          <p:nvPr/>
        </p:nvPicPr>
        <p:blipFill rotWithShape="1">
          <a:blip r:embed="rId3">
            <a:alphaModFix/>
          </a:blip>
          <a:srcRect b="10440" l="44208" r="1667" t="16395"/>
          <a:stretch/>
        </p:blipFill>
        <p:spPr>
          <a:xfrm>
            <a:off x="5228075" y="486875"/>
            <a:ext cx="3471324" cy="1751950"/>
          </a:xfrm>
          <a:prstGeom prst="rect">
            <a:avLst/>
          </a:prstGeom>
          <a:noFill/>
          <a:ln cap="flat" cmpd="sng" w="19050">
            <a:solidFill>
              <a:schemeClr val="dk1"/>
            </a:solidFill>
            <a:prstDash val="solid"/>
            <a:round/>
            <a:headEnd len="sm" w="sm" type="none"/>
            <a:tailEnd len="sm" w="sm" type="none"/>
          </a:ln>
        </p:spPr>
      </p:pic>
      <p:pic>
        <p:nvPicPr>
          <p:cNvPr id="407" name="Google Shape;407;p59"/>
          <p:cNvPicPr preferRelativeResize="0"/>
          <p:nvPr/>
        </p:nvPicPr>
        <p:blipFill>
          <a:blip r:embed="rId4">
            <a:alphaModFix/>
          </a:blip>
          <a:stretch>
            <a:fillRect/>
          </a:stretch>
        </p:blipFill>
        <p:spPr>
          <a:xfrm>
            <a:off x="5728325" y="2825175"/>
            <a:ext cx="2470698" cy="1751949"/>
          </a:xfrm>
          <a:prstGeom prst="rect">
            <a:avLst/>
          </a:prstGeom>
          <a:noFill/>
          <a:ln cap="flat" cmpd="sng" w="19050">
            <a:solidFill>
              <a:schemeClr val="dk1"/>
            </a:solidFill>
            <a:prstDash val="solid"/>
            <a:round/>
            <a:headEnd len="sm" w="sm" type="none"/>
            <a:tailEnd len="sm" w="sm" type="none"/>
          </a:ln>
        </p:spPr>
      </p:pic>
      <p:sp>
        <p:nvSpPr>
          <p:cNvPr id="408" name="Google Shape;408;p59"/>
          <p:cNvSpPr txBox="1"/>
          <p:nvPr/>
        </p:nvSpPr>
        <p:spPr>
          <a:xfrm>
            <a:off x="5728327" y="4577125"/>
            <a:ext cx="2470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zoomable sunburst</a:t>
            </a:r>
            <a:endParaRPr sz="1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0"/>
          <p:cNvSpPr txBox="1"/>
          <p:nvPr>
            <p:ph type="title"/>
          </p:nvPr>
        </p:nvSpPr>
        <p:spPr>
          <a:xfrm>
            <a:off x="2563200" y="1387975"/>
            <a:ext cx="4017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t>Demo</a:t>
            </a:r>
            <a:endParaRPr b="1" sz="3600"/>
          </a:p>
        </p:txBody>
      </p:sp>
      <p:pic>
        <p:nvPicPr>
          <p:cNvPr id="414" name="Google Shape;414;p60"/>
          <p:cNvPicPr preferRelativeResize="0"/>
          <p:nvPr/>
        </p:nvPicPr>
        <p:blipFill>
          <a:blip r:embed="rId3">
            <a:alphaModFix/>
          </a:blip>
          <a:stretch>
            <a:fillRect/>
          </a:stretch>
        </p:blipFill>
        <p:spPr>
          <a:xfrm>
            <a:off x="152400" y="2346025"/>
            <a:ext cx="8839199" cy="1409494"/>
          </a:xfrm>
          <a:prstGeom prst="rect">
            <a:avLst/>
          </a:prstGeom>
          <a:noFill/>
          <a:ln>
            <a:noFill/>
          </a:ln>
        </p:spPr>
      </p:pic>
      <p:sp>
        <p:nvSpPr>
          <p:cNvPr id="415" name="Google Shape;415;p60"/>
          <p:cNvSpPr txBox="1"/>
          <p:nvPr/>
        </p:nvSpPr>
        <p:spPr>
          <a:xfrm>
            <a:off x="2401650" y="4646000"/>
            <a:ext cx="434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u="sng">
                <a:solidFill>
                  <a:schemeClr val="hlink"/>
                </a:solidFill>
                <a:latin typeface="DM Sans"/>
                <a:ea typeface="DM Sans"/>
                <a:cs typeface="DM Sans"/>
                <a:sym typeface="DM Sans"/>
                <a:hlinkClick r:id="rId4"/>
              </a:rPr>
              <a:t>https://cadypridgeon.github.io/al-authors-chronology/</a:t>
            </a:r>
            <a:endParaRPr sz="1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1"/>
          <p:cNvSpPr txBox="1"/>
          <p:nvPr>
            <p:ph idx="1" type="subTitle"/>
          </p:nvPr>
        </p:nvSpPr>
        <p:spPr>
          <a:xfrm>
            <a:off x="5511875" y="2944287"/>
            <a:ext cx="3346200" cy="3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Questions?</a:t>
            </a:r>
            <a:endParaRPr>
              <a:latin typeface="DM Sans"/>
              <a:ea typeface="DM Sans"/>
              <a:cs typeface="DM Sans"/>
              <a:sym typeface="DM Sans"/>
            </a:endParaRPr>
          </a:p>
        </p:txBody>
      </p:sp>
      <p:grpSp>
        <p:nvGrpSpPr>
          <p:cNvPr id="421" name="Google Shape;421;p61"/>
          <p:cNvGrpSpPr/>
          <p:nvPr/>
        </p:nvGrpSpPr>
        <p:grpSpPr>
          <a:xfrm>
            <a:off x="656429" y="1294992"/>
            <a:ext cx="4273645" cy="2553504"/>
            <a:chOff x="4854325" y="1936705"/>
            <a:chExt cx="3569700" cy="2142920"/>
          </a:xfrm>
        </p:grpSpPr>
        <p:sp>
          <p:nvSpPr>
            <p:cNvPr id="422" name="Google Shape;422;p61"/>
            <p:cNvSpPr/>
            <p:nvPr/>
          </p:nvSpPr>
          <p:spPr>
            <a:xfrm>
              <a:off x="5044081" y="1936705"/>
              <a:ext cx="3190200" cy="1990200"/>
            </a:xfrm>
            <a:prstGeom prst="round2SameRect">
              <a:avLst>
                <a:gd fmla="val 5583"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1"/>
            <p:cNvSpPr/>
            <p:nvPr/>
          </p:nvSpPr>
          <p:spPr>
            <a:xfrm rot="10800000">
              <a:off x="4854325" y="3926925"/>
              <a:ext cx="3569700" cy="152700"/>
            </a:xfrm>
            <a:prstGeom prst="round2SameRect">
              <a:avLst>
                <a:gd fmla="val 5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1"/>
            <p:cNvSpPr/>
            <p:nvPr/>
          </p:nvSpPr>
          <p:spPr>
            <a:xfrm>
              <a:off x="6606475" y="2008050"/>
              <a:ext cx="65400" cy="65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5" name="Google Shape;425;p61"/>
          <p:cNvPicPr preferRelativeResize="0"/>
          <p:nvPr/>
        </p:nvPicPr>
        <p:blipFill rotWithShape="1">
          <a:blip r:embed="rId3">
            <a:alphaModFix/>
          </a:blip>
          <a:srcRect b="0" l="1475" r="1475" t="0"/>
          <a:stretch/>
        </p:blipFill>
        <p:spPr>
          <a:xfrm>
            <a:off x="954552" y="1525066"/>
            <a:ext cx="3670200" cy="2052900"/>
          </a:xfrm>
          <a:prstGeom prst="round2SameRect">
            <a:avLst>
              <a:gd fmla="val 5498" name="adj1"/>
              <a:gd fmla="val 0" name="adj2"/>
            </a:avLst>
          </a:prstGeom>
          <a:noFill/>
          <a:ln cap="flat" cmpd="sng" w="9525">
            <a:solidFill>
              <a:srgbClr val="000000"/>
            </a:solidFill>
            <a:prstDash val="solid"/>
            <a:round/>
            <a:headEnd len="sm" w="sm" type="none"/>
            <a:tailEnd len="sm" w="sm" type="none"/>
          </a:ln>
        </p:spPr>
      </p:pic>
      <p:cxnSp>
        <p:nvCxnSpPr>
          <p:cNvPr id="426" name="Google Shape;426;p61"/>
          <p:cNvCxnSpPr/>
          <p:nvPr/>
        </p:nvCxnSpPr>
        <p:spPr>
          <a:xfrm>
            <a:off x="5607225" y="2786694"/>
            <a:ext cx="1976400" cy="0"/>
          </a:xfrm>
          <a:prstGeom prst="straightConnector1">
            <a:avLst/>
          </a:prstGeom>
          <a:noFill/>
          <a:ln cap="flat" cmpd="sng" w="19050">
            <a:solidFill>
              <a:schemeClr val="dk1"/>
            </a:solidFill>
            <a:prstDash val="solid"/>
            <a:round/>
            <a:headEnd len="med" w="med" type="none"/>
            <a:tailEnd len="med" w="med" type="none"/>
          </a:ln>
        </p:spPr>
      </p:cxnSp>
      <p:sp>
        <p:nvSpPr>
          <p:cNvPr id="427" name="Google Shape;427;p61"/>
          <p:cNvSpPr txBox="1"/>
          <p:nvPr>
            <p:ph type="title"/>
          </p:nvPr>
        </p:nvSpPr>
        <p:spPr>
          <a:xfrm>
            <a:off x="5511875" y="1823313"/>
            <a:ext cx="77040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Thank you!</a:t>
            </a:r>
            <a:endParaRPr b="1"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2563200" y="1387975"/>
            <a:ext cx="4017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t>User Stories</a:t>
            </a:r>
            <a:endParaRPr b="1" sz="3600"/>
          </a:p>
        </p:txBody>
      </p:sp>
      <p:pic>
        <p:nvPicPr>
          <p:cNvPr id="161" name="Google Shape;161;p28"/>
          <p:cNvPicPr preferRelativeResize="0"/>
          <p:nvPr/>
        </p:nvPicPr>
        <p:blipFill>
          <a:blip r:embed="rId3">
            <a:alphaModFix/>
          </a:blip>
          <a:stretch>
            <a:fillRect/>
          </a:stretch>
        </p:blipFill>
        <p:spPr>
          <a:xfrm>
            <a:off x="152400" y="2346025"/>
            <a:ext cx="8839199" cy="14094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1.0 Chronology Data Visualization </a:t>
            </a:r>
            <a:endParaRPr/>
          </a:p>
          <a:p>
            <a:pPr indent="0" lvl="0" marL="0" rtl="0" algn="l">
              <a:spcBef>
                <a:spcPts val="0"/>
              </a:spcBef>
              <a:spcAft>
                <a:spcPts val="0"/>
              </a:spcAft>
              <a:buNone/>
            </a:pPr>
            <a:r>
              <a:rPr lang="es" sz="2400"/>
              <a:t>Amee Kivette</a:t>
            </a:r>
            <a:endParaRPr sz="2400"/>
          </a:p>
          <a:p>
            <a:pPr indent="0" lvl="0" marL="0" rtl="0" algn="l">
              <a:spcBef>
                <a:spcPts val="0"/>
              </a:spcBef>
              <a:spcAft>
                <a:spcPts val="0"/>
              </a:spcAft>
              <a:buNone/>
            </a:pPr>
            <a:r>
              <a:t/>
            </a:r>
            <a:endParaRPr sz="2400"/>
          </a:p>
        </p:txBody>
      </p:sp>
      <p:sp>
        <p:nvSpPr>
          <p:cNvPr id="167" name="Google Shape;167;p29"/>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view authors on the Alabama Authors website in a chronology/timeline format to better explore and learn about the authors.</a:t>
            </a:r>
            <a:endParaRPr sz="14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This type of visualization enables users to explore the periods authors were alive and popular in order to facilitate education, understanding, and research of the authors.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r>
              <a:rPr lang="es" sz="1400">
                <a:solidFill>
                  <a:schemeClr val="dk1"/>
                </a:solidFill>
                <a:latin typeface="DM Sans"/>
                <a:ea typeface="DM Sans"/>
                <a:cs typeface="DM Sans"/>
                <a:sym typeface="DM Sans"/>
              </a:rPr>
              <a:t>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1.0 Progress</a:t>
            </a:r>
            <a:endParaRPr/>
          </a:p>
          <a:p>
            <a:pPr indent="0" lvl="0" marL="0" rtl="0" algn="l">
              <a:spcBef>
                <a:spcPts val="0"/>
              </a:spcBef>
              <a:spcAft>
                <a:spcPts val="0"/>
              </a:spcAft>
              <a:buNone/>
            </a:pPr>
            <a:r>
              <a:t/>
            </a:r>
            <a:endParaRPr sz="2400"/>
          </a:p>
        </p:txBody>
      </p:sp>
      <p:pic>
        <p:nvPicPr>
          <p:cNvPr id="173" name="Google Shape;173;p30"/>
          <p:cNvPicPr preferRelativeResize="0"/>
          <p:nvPr/>
        </p:nvPicPr>
        <p:blipFill rotWithShape="1">
          <a:blip r:embed="rId3">
            <a:alphaModFix/>
          </a:blip>
          <a:srcRect b="2410" l="3938" r="0" t="0"/>
          <a:stretch/>
        </p:blipFill>
        <p:spPr>
          <a:xfrm>
            <a:off x="548200" y="1468225"/>
            <a:ext cx="4009498" cy="2521651"/>
          </a:xfrm>
          <a:prstGeom prst="rect">
            <a:avLst/>
          </a:prstGeom>
          <a:noFill/>
          <a:ln cap="flat" cmpd="sng" w="19050">
            <a:solidFill>
              <a:schemeClr val="dk1"/>
            </a:solidFill>
            <a:prstDash val="solid"/>
            <a:round/>
            <a:headEnd len="sm" w="sm" type="none"/>
            <a:tailEnd len="sm" w="sm" type="none"/>
          </a:ln>
        </p:spPr>
      </p:pic>
      <p:sp>
        <p:nvSpPr>
          <p:cNvPr id="174" name="Google Shape;174;p30"/>
          <p:cNvSpPr txBox="1"/>
          <p:nvPr/>
        </p:nvSpPr>
        <p:spPr>
          <a:xfrm>
            <a:off x="5656013" y="1842625"/>
            <a:ext cx="1937100" cy="14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175" name="Google Shape;175;p30"/>
          <p:cNvSpPr txBox="1"/>
          <p:nvPr/>
        </p:nvSpPr>
        <p:spPr>
          <a:xfrm>
            <a:off x="498738" y="3989875"/>
            <a:ext cx="4009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plugin with SIMILE Timeline widget</a:t>
            </a:r>
            <a:endParaRPr sz="1000">
              <a:solidFill>
                <a:schemeClr val="dk1"/>
              </a:solidFill>
              <a:latin typeface="DM Sans"/>
              <a:ea typeface="DM Sans"/>
              <a:cs typeface="DM Sans"/>
              <a:sym typeface="DM Sans"/>
            </a:endParaRPr>
          </a:p>
        </p:txBody>
      </p:sp>
      <p:sp>
        <p:nvSpPr>
          <p:cNvPr id="176" name="Google Shape;176;p30"/>
          <p:cNvSpPr txBox="1"/>
          <p:nvPr/>
        </p:nvSpPr>
        <p:spPr>
          <a:xfrm>
            <a:off x="4904541" y="4006025"/>
            <a:ext cx="374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bar chart chronology</a:t>
            </a:r>
            <a:endParaRPr sz="1000">
              <a:solidFill>
                <a:schemeClr val="dk1"/>
              </a:solidFill>
              <a:latin typeface="DM Sans"/>
              <a:ea typeface="DM Sans"/>
              <a:cs typeface="DM Sans"/>
              <a:sym typeface="DM Sans"/>
            </a:endParaRPr>
          </a:p>
        </p:txBody>
      </p:sp>
      <p:sp>
        <p:nvSpPr>
          <p:cNvPr id="177" name="Google Shape;177;p30"/>
          <p:cNvSpPr txBox="1"/>
          <p:nvPr/>
        </p:nvSpPr>
        <p:spPr>
          <a:xfrm>
            <a:off x="5656013" y="1959525"/>
            <a:ext cx="1653300" cy="13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pic>
        <p:nvPicPr>
          <p:cNvPr id="178" name="Google Shape;178;p30"/>
          <p:cNvPicPr preferRelativeResize="0"/>
          <p:nvPr/>
        </p:nvPicPr>
        <p:blipFill>
          <a:blip r:embed="rId4">
            <a:alphaModFix/>
          </a:blip>
          <a:stretch>
            <a:fillRect/>
          </a:stretch>
        </p:blipFill>
        <p:spPr>
          <a:xfrm>
            <a:off x="4904525" y="1468225"/>
            <a:ext cx="3740726" cy="25216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1.1 Chronology Data Visualization </a:t>
            </a:r>
            <a:endParaRPr/>
          </a:p>
          <a:p>
            <a:pPr indent="0" lvl="0" marL="0" rtl="0" algn="l">
              <a:spcBef>
                <a:spcPts val="0"/>
              </a:spcBef>
              <a:spcAft>
                <a:spcPts val="0"/>
              </a:spcAft>
              <a:buNone/>
            </a:pPr>
            <a:r>
              <a:rPr lang="es" sz="2400"/>
              <a:t>Amee Kivette</a:t>
            </a:r>
            <a:endParaRPr sz="2400"/>
          </a:p>
        </p:txBody>
      </p:sp>
      <p:sp>
        <p:nvSpPr>
          <p:cNvPr id="184" name="Google Shape;184;p31"/>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see author names, birth years, death years, and image when I hover over or select nodes in order to quickly learn about the author without having to navigate to their details page.</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Allowing users to see important information at a glance on the visualization supports their exploration and search of authors. It also helps to differentiate nodes within the visualization.</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User Story 1.1 Progress</a:t>
            </a:r>
            <a:endParaRPr/>
          </a:p>
          <a:p>
            <a:pPr indent="0" lvl="0" marL="0" rtl="0" algn="l">
              <a:spcBef>
                <a:spcPts val="0"/>
              </a:spcBef>
              <a:spcAft>
                <a:spcPts val="0"/>
              </a:spcAft>
              <a:buNone/>
            </a:pPr>
            <a:r>
              <a:t/>
            </a:r>
            <a:endParaRPr sz="2400"/>
          </a:p>
        </p:txBody>
      </p:sp>
      <p:sp>
        <p:nvSpPr>
          <p:cNvPr id="190" name="Google Shape;190;p32"/>
          <p:cNvSpPr txBox="1"/>
          <p:nvPr/>
        </p:nvSpPr>
        <p:spPr>
          <a:xfrm>
            <a:off x="1352825" y="2258850"/>
            <a:ext cx="4625700" cy="17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191" name="Google Shape;191;p32"/>
          <p:cNvSpPr txBox="1"/>
          <p:nvPr/>
        </p:nvSpPr>
        <p:spPr>
          <a:xfrm>
            <a:off x="4523862" y="3955775"/>
            <a:ext cx="4080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D3.js bar chart chronology</a:t>
            </a:r>
            <a:endParaRPr sz="1000">
              <a:solidFill>
                <a:schemeClr val="dk1"/>
              </a:solidFill>
              <a:latin typeface="DM Sans"/>
              <a:ea typeface="DM Sans"/>
              <a:cs typeface="DM Sans"/>
              <a:sym typeface="DM Sans"/>
            </a:endParaRPr>
          </a:p>
        </p:txBody>
      </p:sp>
      <p:pic>
        <p:nvPicPr>
          <p:cNvPr id="192" name="Google Shape;192;p32"/>
          <p:cNvPicPr preferRelativeResize="0"/>
          <p:nvPr/>
        </p:nvPicPr>
        <p:blipFill>
          <a:blip r:embed="rId3">
            <a:alphaModFix/>
          </a:blip>
          <a:stretch>
            <a:fillRect/>
          </a:stretch>
        </p:blipFill>
        <p:spPr>
          <a:xfrm>
            <a:off x="539461" y="1517077"/>
            <a:ext cx="3640351" cy="2438737"/>
          </a:xfrm>
          <a:prstGeom prst="rect">
            <a:avLst/>
          </a:prstGeom>
          <a:noFill/>
          <a:ln cap="flat" cmpd="sng" w="19050">
            <a:solidFill>
              <a:schemeClr val="dk1"/>
            </a:solidFill>
            <a:prstDash val="solid"/>
            <a:round/>
            <a:headEnd len="sm" w="sm" type="none"/>
            <a:tailEnd len="sm" w="sm" type="none"/>
          </a:ln>
        </p:spPr>
      </p:pic>
      <p:sp>
        <p:nvSpPr>
          <p:cNvPr id="193" name="Google Shape;193;p32"/>
          <p:cNvSpPr txBox="1"/>
          <p:nvPr/>
        </p:nvSpPr>
        <p:spPr>
          <a:xfrm>
            <a:off x="539463" y="3955800"/>
            <a:ext cx="364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dk1"/>
                </a:solidFill>
                <a:latin typeface="DM Sans"/>
                <a:ea typeface="DM Sans"/>
                <a:cs typeface="DM Sans"/>
                <a:sym typeface="DM Sans"/>
              </a:rPr>
              <a:t>Neatline plugin with SIMILE Timeline widget</a:t>
            </a:r>
            <a:endParaRPr sz="1000">
              <a:solidFill>
                <a:schemeClr val="dk1"/>
              </a:solidFill>
              <a:latin typeface="DM Sans"/>
              <a:ea typeface="DM Sans"/>
              <a:cs typeface="DM Sans"/>
              <a:sym typeface="DM Sans"/>
            </a:endParaRPr>
          </a:p>
        </p:txBody>
      </p:sp>
      <p:pic>
        <p:nvPicPr>
          <p:cNvPr id="194" name="Google Shape;194;p32"/>
          <p:cNvPicPr preferRelativeResize="0"/>
          <p:nvPr/>
        </p:nvPicPr>
        <p:blipFill>
          <a:blip r:embed="rId4">
            <a:alphaModFix/>
          </a:blip>
          <a:stretch>
            <a:fillRect/>
          </a:stretch>
        </p:blipFill>
        <p:spPr>
          <a:xfrm>
            <a:off x="4523862" y="1517063"/>
            <a:ext cx="4080673" cy="243872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1.2 Chronology Data Visualization </a:t>
            </a:r>
            <a:endParaRPr/>
          </a:p>
          <a:p>
            <a:pPr indent="0" lvl="0" marL="0" rtl="0" algn="l">
              <a:spcBef>
                <a:spcPts val="0"/>
              </a:spcBef>
              <a:spcAft>
                <a:spcPts val="0"/>
              </a:spcAft>
              <a:buNone/>
            </a:pPr>
            <a:r>
              <a:rPr lang="es" sz="2400"/>
              <a:t>Amee Kivette</a:t>
            </a:r>
            <a:endParaRPr sz="2400"/>
          </a:p>
        </p:txBody>
      </p:sp>
      <p:sp>
        <p:nvSpPr>
          <p:cNvPr id="200" name="Google Shape;200;p33"/>
          <p:cNvSpPr txBox="1"/>
          <p:nvPr>
            <p:ph idx="1" type="body"/>
          </p:nvPr>
        </p:nvSpPr>
        <p:spPr>
          <a:xfrm>
            <a:off x="975000" y="1724175"/>
            <a:ext cx="7449000" cy="284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Summary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As a user, I want to be able to interact with author nodes on the visualization to access their details page, allowing me to quickly learn more about authors directly from the chronology.</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Description</a:t>
            </a:r>
            <a:endParaRPr b="1"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There are detailed pages for each author in the database, so it would support research and education about authors by permitting users to access these informative pages straight from a visualization.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400">
                <a:solidFill>
                  <a:schemeClr val="dk1"/>
                </a:solidFill>
                <a:latin typeface="DM Sans"/>
                <a:ea typeface="DM Sans"/>
                <a:cs typeface="DM Sans"/>
                <a:sym typeface="DM Sans"/>
              </a:rPr>
              <a:t>Status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400">
                <a:solidFill>
                  <a:schemeClr val="dk1"/>
                </a:solidFill>
                <a:latin typeface="DM Sans"/>
                <a:ea typeface="DM Sans"/>
                <a:cs typeface="DM Sans"/>
                <a:sym typeface="DM Sans"/>
              </a:rPr>
              <a:t>In Progress</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4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